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272" r:id="rId2"/>
    <p:sldId id="422" r:id="rId3"/>
    <p:sldId id="417" r:id="rId4"/>
    <p:sldId id="1058" r:id="rId5"/>
    <p:sldId id="431" r:id="rId6"/>
    <p:sldId id="428" r:id="rId7"/>
    <p:sldId id="419" r:id="rId8"/>
    <p:sldId id="418" r:id="rId9"/>
    <p:sldId id="393" r:id="rId10"/>
    <p:sldId id="394" r:id="rId11"/>
    <p:sldId id="429" r:id="rId12"/>
    <p:sldId id="430" r:id="rId13"/>
    <p:sldId id="395" r:id="rId14"/>
    <p:sldId id="423" r:id="rId15"/>
    <p:sldId id="399" r:id="rId16"/>
    <p:sldId id="1061" r:id="rId17"/>
    <p:sldId id="398" r:id="rId18"/>
    <p:sldId id="1062" r:id="rId19"/>
    <p:sldId id="400" r:id="rId20"/>
    <p:sldId id="401" r:id="rId21"/>
    <p:sldId id="402" r:id="rId22"/>
    <p:sldId id="403" r:id="rId23"/>
    <p:sldId id="404" r:id="rId24"/>
    <p:sldId id="405" r:id="rId25"/>
    <p:sldId id="406" r:id="rId26"/>
    <p:sldId id="407" r:id="rId27"/>
    <p:sldId id="408" r:id="rId28"/>
    <p:sldId id="1063" r:id="rId29"/>
    <p:sldId id="1064" r:id="rId30"/>
    <p:sldId id="1059" r:id="rId31"/>
    <p:sldId id="410" r:id="rId32"/>
    <p:sldId id="1065" r:id="rId33"/>
    <p:sldId id="421" r:id="rId34"/>
    <p:sldId id="1056" r:id="rId35"/>
    <p:sldId id="1057" r:id="rId36"/>
    <p:sldId id="342" r:id="rId37"/>
    <p:sldId id="297" r:id="rId38"/>
    <p:sldId id="344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" userDrawn="1">
          <p15:clr>
            <a:srgbClr val="F26B43"/>
          </p15:clr>
        </p15:guide>
        <p15:guide id="2" pos="240" userDrawn="1">
          <p15:clr>
            <a:srgbClr val="F26B43"/>
          </p15:clr>
        </p15:guide>
        <p15:guide id="3" pos="7440" userDrawn="1">
          <p15:clr>
            <a:srgbClr val="F26B43"/>
          </p15:clr>
        </p15:guide>
        <p15:guide id="4" orient="horz" pos="4116" userDrawn="1">
          <p15:clr>
            <a:srgbClr val="F26B43"/>
          </p15:clr>
        </p15:guide>
        <p15:guide id="5" pos="892" userDrawn="1">
          <p15:clr>
            <a:srgbClr val="547EBF"/>
          </p15:clr>
        </p15:guide>
        <p15:guide id="6" pos="1544" userDrawn="1">
          <p15:clr>
            <a:srgbClr val="547EBF"/>
          </p15:clr>
        </p15:guide>
        <p15:guide id="7" pos="2196" userDrawn="1">
          <p15:clr>
            <a:srgbClr val="547EBF"/>
          </p15:clr>
        </p15:guide>
        <p15:guide id="8" pos="2848" userDrawn="1">
          <p15:clr>
            <a:srgbClr val="547EBF"/>
          </p15:clr>
        </p15:guide>
        <p15:guide id="9" pos="3500" userDrawn="1">
          <p15:clr>
            <a:srgbClr val="547EBF"/>
          </p15:clr>
        </p15:guide>
        <p15:guide id="10" pos="4152" userDrawn="1">
          <p15:clr>
            <a:srgbClr val="547EBF"/>
          </p15:clr>
        </p15:guide>
        <p15:guide id="11" pos="4804" userDrawn="1">
          <p15:clr>
            <a:srgbClr val="547EBF"/>
          </p15:clr>
        </p15:guide>
        <p15:guide id="12" pos="5456" userDrawn="1">
          <p15:clr>
            <a:srgbClr val="547EBF"/>
          </p15:clr>
        </p15:guide>
        <p15:guide id="13" pos="6108" userDrawn="1">
          <p15:clr>
            <a:srgbClr val="547EBF"/>
          </p15:clr>
        </p15:guide>
        <p15:guide id="14" pos="6788" userDrawn="1">
          <p15:clr>
            <a:srgbClr val="547EBF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100"/>
    <a:srgbClr val="E51A1A"/>
    <a:srgbClr val="BFC5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92" autoAdjust="0"/>
    <p:restoredTop sz="94707" autoAdjust="0"/>
  </p:normalViewPr>
  <p:slideViewPr>
    <p:cSldViewPr showGuides="1">
      <p:cViewPr varScale="1">
        <p:scale>
          <a:sx n="103" d="100"/>
          <a:sy n="103" d="100"/>
        </p:scale>
        <p:origin x="114" y="228"/>
      </p:cViewPr>
      <p:guideLst>
        <p:guide orient="horz" pos="204"/>
        <p:guide pos="240"/>
        <p:guide pos="7440"/>
        <p:guide orient="horz" pos="4116"/>
        <p:guide pos="892"/>
        <p:guide pos="1544"/>
        <p:guide pos="2196"/>
        <p:guide pos="2848"/>
        <p:guide pos="3500"/>
        <p:guide pos="4152"/>
        <p:guide pos="4804"/>
        <p:guide pos="5456"/>
        <p:guide pos="6108"/>
        <p:guide pos="6788"/>
      </p:guideLst>
    </p:cSldViewPr>
  </p:slideViewPr>
  <p:outlineViewPr>
    <p:cViewPr>
      <p:scale>
        <a:sx n="33" d="100"/>
        <a:sy n="33" d="100"/>
      </p:scale>
      <p:origin x="0" y="-42"/>
    </p:cViewPr>
  </p:outlin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A2FC2-CAEC-45E4-820E-8F73271F1BA8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C0C10-87E4-4EDC-AEBE-F2DDA4BA7B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98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84163" y="217488"/>
            <a:ext cx="10331451" cy="58118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709494-D3A0-4EB1-A978-B530FA2EAC73}" type="slidenum">
              <a:rPr lang="ru-RU" altLang="ru-RU" smtClean="0"/>
              <a:pPr/>
              <a:t>1</a:t>
            </a:fld>
            <a:endParaRPr lang="ru-RU" altLang="ru-RU"/>
          </a:p>
        </p:txBody>
      </p:sp>
      <p:sp>
        <p:nvSpPr>
          <p:cNvPr id="2" name="Заметки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1617065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ADA53-55F6-41CD-A0A7-6BABC7E73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F3659D-63D1-48B1-A3FD-B3BF3CDDCD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18A2D5-A12E-4EAF-AD2F-A2787BDB7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766F93-AB6A-4E29-9AA5-28BE8EA15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F34948-B06B-4B90-BE17-C4519D5B7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EA84-E8B9-4FDB-9252-341FECBA86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082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12E179-258B-4A1F-BD7D-D07157B12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B72AEF-1704-47DD-8D1C-3723290782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289A66-B898-4526-9B60-E1F1EC1C5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9CF673-3698-41DE-8195-9A6B869FE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6CE0A4-6F45-43E1-BF26-AD4159E8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EA84-E8B9-4FDB-9252-341FECBA86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570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396C30F-C3E8-4829-8FC4-C3CA6437E0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B5921D-BDC5-45FF-88F9-65B2216884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CF2F21-448C-44BA-858C-55CF665C8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9F2FA3-8FD3-40A9-9FFB-50E8B6F29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7696D4-D6D9-49DA-8E6B-0D1D7EAAA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EA84-E8B9-4FDB-9252-341FECBA86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64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85" b="0" i="0">
                <a:solidFill>
                  <a:srgbClr val="F3732A"/>
                </a:solidFill>
                <a:latin typeface="RussianRail G Pro Extended"/>
                <a:cs typeface="RussianRail G Pro Extend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73" y="1577340"/>
            <a:ext cx="530676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727" y="1577340"/>
            <a:ext cx="530676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9973" y="6377940"/>
            <a:ext cx="2805878" cy="32552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7310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187451" y="3357033"/>
            <a:ext cx="7351183" cy="75353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933">
                <a:solidFill>
                  <a:srgbClr val="FFFFFF"/>
                </a:solidFill>
                <a:latin typeface="Verdana" pitchFamily="34" charset="0"/>
              </a:rPr>
              <a:t>Образец заголовка</a:t>
            </a:r>
            <a:endParaRPr lang="en-US" sz="2933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203202" y="6028267"/>
            <a:ext cx="5590876" cy="508528"/>
          </a:xfrm>
        </p:spPr>
        <p:txBody>
          <a:bodyPr anchor="b">
            <a:normAutofit/>
          </a:bodyPr>
          <a:lstStyle>
            <a:lvl1pPr>
              <a:buNone/>
              <a:defRPr sz="1333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186707" y="3501009"/>
            <a:ext cx="7352679" cy="752539"/>
          </a:xfrm>
        </p:spPr>
        <p:txBody>
          <a:bodyPr/>
          <a:lstStyle>
            <a:lvl1pPr marL="0" marR="0" indent="0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197762" y="4583177"/>
            <a:ext cx="7352679" cy="113164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C8C877-F0CF-4B25-9D2F-4F0421EA9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5EA84-E8B9-4FDB-9252-341FECBA860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3056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942" y="205218"/>
            <a:ext cx="10746999" cy="805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528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C8C877-F0CF-4B25-9D2F-4F0421EA9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0000"/>
                </a:solidFill>
              </a:defRPr>
            </a:lvl1pPr>
          </a:lstStyle>
          <a:p>
            <a:fld id="{8C6C06DB-64AF-4F27-B0CF-4231B5CD5D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1291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F9A29D-3D92-4C3C-B8AA-5042B946F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92703D-653C-4CEC-8D25-CF3AFA89C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CA1E7E-BCDE-4DEA-AC96-5500026DC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A21AEA-CCCC-44D2-97E7-C981F135B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61DEFD-BCAA-4EB8-B445-1D3C68FB0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EA84-E8B9-4FDB-9252-341FECBA86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830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054707-6F97-41BB-A6B1-DA02A0B32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A9DEF9-F2A6-4325-A178-CD4DC6589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A7F3AE-FEAE-49B1-9A3D-BA5AB38F7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65E9B5-467A-4AEB-B2ED-0F5D218D3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F32152-CC8B-4AC2-8272-922884B8B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EA84-E8B9-4FDB-9252-341FECBA86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22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86641-76F1-4045-A206-169F308C7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39FF76-358F-430F-A0C6-CA73E554F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8DC48A-3569-4D5E-A575-278ADF216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40E0DF-CF1F-496E-88E9-7C8304AC8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F02249-C1EA-433A-AC37-E7C7A78D9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DDE7E7-C22E-412C-81E0-9A46F725B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EA84-E8B9-4FDB-9252-341FECBA86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00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6840FD-C13A-4557-A1AB-3075E05CB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68E6C1-4024-4C62-92B7-886FAC16C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D5208C-AD13-4B7F-941F-B0AE858922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3577BC1-5F7E-4F1A-9DBC-E7C2BB6B06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452FACA-0DA3-42E4-A19E-F18C77011E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A12E131-3F75-49DB-9B8B-5E11B8C57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A3F92BC-93FC-47BA-B4CE-06E48D5EA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21B39E-0699-4099-AC4D-2A1198307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EA84-E8B9-4FDB-9252-341FECBA86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846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1D4EF-3146-4C8E-B59A-ED6D2430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69E6D4E-5CE5-4839-B1B2-CDC447BC0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5846288-5E05-4573-A503-3943EDEC5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71DC9B-FE7B-46A2-94D2-0DD35D9C0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EA84-E8B9-4FDB-9252-341FECBA86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962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9EB500-63DB-47CD-A2D7-BF1D89951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0398BE-B194-4BBE-93B1-B1F89E40F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E631DF-806D-4331-B40B-6B4439DCE4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345A4B-C115-4E0C-AB40-ABDA695F4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AF7CDA-8122-4BA0-B74C-4CD87FBC0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DFBE96-9FCC-440E-B3EC-6F8DBA06D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EA84-E8B9-4FDB-9252-341FECBA86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955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9326C-DD5B-4D3E-9665-57F833F3E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BE15E0C-D1A9-4FEE-9126-47ECAE786B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283E98-37A4-4652-96CE-E11792D35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4D0D1F-2228-45EA-AC2A-E7247E7E8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6FD2FF-8420-43B8-B856-CCA0A4A86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69E853-DB9A-46BF-86EA-434742577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EA84-E8B9-4FDB-9252-341FECBA86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82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B6F45-D1CE-4E09-B360-B95519D97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BD222A-1212-4212-A675-39754011F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0EC03A-A72B-4E1F-929E-A342067DBE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377D62-ABC2-4A33-9A0B-2DE09F721D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C8C877-F0CF-4B25-9D2F-4F0421EA9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5075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E51A1A"/>
                </a:solidFill>
              </a:defRPr>
            </a:lvl1pPr>
          </a:lstStyle>
          <a:p>
            <a:fld id="{2DD5EA84-E8B9-4FDB-9252-341FECBA860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680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07" y="5409000"/>
            <a:ext cx="12189786" cy="1096237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6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291000" y="5580880"/>
            <a:ext cx="4950000" cy="752475"/>
          </a:xfrm>
        </p:spPr>
        <p:txBody>
          <a:bodyPr>
            <a:noAutofit/>
          </a:bodyPr>
          <a:lstStyle/>
          <a:p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Илий Сергей Кириллович</a:t>
            </a:r>
            <a:b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кандидат юридических наук, доцент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7DE920F3-79CA-4D43-8396-8EEF4A330707}"/>
              </a:ext>
            </a:extLst>
          </p:cNvPr>
          <p:cNvSpPr txBox="1">
            <a:spLocks/>
          </p:cNvSpPr>
          <p:nvPr/>
        </p:nvSpPr>
        <p:spPr>
          <a:xfrm>
            <a:off x="921000" y="1539000"/>
            <a:ext cx="10305000" cy="18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Прокурорский надзор за исполнением антикоррупционного законодательства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608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idx="1"/>
          </p:nvPr>
        </p:nvSpPr>
        <p:spPr>
          <a:xfrm>
            <a:off x="876000" y="1539000"/>
            <a:ext cx="10665000" cy="4752527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2000" dirty="0">
                <a:cs typeface="Arial" panose="020B0604020202020204" pitchFamily="34" charset="0"/>
              </a:rPr>
              <a:t>осуществление надзора за исполнением требований уголовно-процессуального законодательства при расследовании преступлений коррупционной направленности и требований законов при оперативно-розыскной деятельности, проводимой по таким преступлениям;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2000" dirty="0">
                <a:cs typeface="Arial" panose="020B0604020202020204" pitchFamily="34" charset="0"/>
              </a:rPr>
              <a:t>поддержание государственного обвинения по делам о преступлениях коррупционной направленности;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2000" dirty="0">
                <a:cs typeface="Arial" panose="020B0604020202020204" pitchFamily="34" charset="0"/>
              </a:rPr>
              <a:t>участие в арбитражном, гражданском судопроизводстве по вопросам возмещения ущерба, причиненного коррупцией;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cs typeface="Arial" panose="020B0604020202020204" pitchFamily="34" charset="0"/>
              </a:rPr>
              <a:t>координация деятельности правоохранительных органов по борьбе с преступностью и коррупцией;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950DE23-1D85-E7F8-1F68-37999E06CAE7}"/>
              </a:ext>
            </a:extLst>
          </p:cNvPr>
          <p:cNvSpPr/>
          <p:nvPr/>
        </p:nvSpPr>
        <p:spPr>
          <a:xfrm>
            <a:off x="4249" y="198163"/>
            <a:ext cx="12192000" cy="755837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" indent="360000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Полномочия прокуроров в сфере противодействия коррупции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idx="1"/>
          </p:nvPr>
        </p:nvSpPr>
        <p:spPr>
          <a:xfrm>
            <a:off x="741000" y="1584000"/>
            <a:ext cx="10845000" cy="4365000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cs typeface="Arial" panose="020B0604020202020204" pitchFamily="34" charset="0"/>
              </a:rPr>
              <a:t>возбуждение дел об административных правонарушениях и проведение административного расследования в соответствии с полномочиями, установленными КоАП РФ;</a:t>
            </a:r>
            <a:endParaRPr lang="ru-RU" altLang="ru-RU" sz="2000" dirty="0"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cs typeface="Arial" panose="020B0604020202020204" pitchFamily="34" charset="0"/>
              </a:rPr>
              <a:t>ведение реестра юридических лиц, привлеченных к административной ответственности по статье 19.28 КоАП РФ;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cs typeface="Arial" panose="020B0604020202020204" pitchFamily="34" charset="0"/>
              </a:rPr>
              <a:t>участие в работе межведомственных антикоррупционных органов (включая временные рабочие группы);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cs typeface="Arial" panose="020B0604020202020204" pitchFamily="34" charset="0"/>
              </a:rPr>
              <a:t>рассмотрение обращений граждан, юридических и должностных лиц;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cs typeface="Arial" panose="020B0604020202020204" pitchFamily="34" charset="0"/>
              </a:rPr>
              <a:t>проведение проверок исполнения федерального законодательства по размещенным в средствах массовой информации публикациям о коррупционных правонарушениях, представляющих повышенную общественную опасность;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ED6D46D-6CD2-D4A1-CBF6-7492D6384803}"/>
              </a:ext>
            </a:extLst>
          </p:cNvPr>
          <p:cNvSpPr/>
          <p:nvPr/>
        </p:nvSpPr>
        <p:spPr>
          <a:xfrm>
            <a:off x="4249" y="198163"/>
            <a:ext cx="12192000" cy="800837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" indent="360000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Полномочия прокуроров в сфере противодействия коррупции</a:t>
            </a:r>
          </a:p>
        </p:txBody>
      </p:sp>
    </p:spTree>
    <p:extLst>
      <p:ext uri="{BB962C8B-B14F-4D97-AF65-F5344CB8AC3E}">
        <p14:creationId xmlns:p14="http://schemas.microsoft.com/office/powerpoint/2010/main" val="252582627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idx="1"/>
          </p:nvPr>
        </p:nvSpPr>
        <p:spPr>
          <a:xfrm>
            <a:off x="831000" y="1494000"/>
            <a:ext cx="10530000" cy="4824536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cs typeface="Arial" panose="020B0604020202020204" pitchFamily="34" charset="0"/>
              </a:rPr>
              <a:t>участие в правотворческой деятельности, подготовка предложений по совершенствованию законодательства; участие в соответствующих заседаниях комитетов и комиссий Государственной Думы и Совета Федерации Федерального Собрания Российской Федерации;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/>
              <a:t>сотрудничество с общественными организациями, средствами массовой информации по вопросам противодействия коррупции;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/>
              <a:t>участие в работе по правовому антикоррупционному просвещению, антикоррупционному правовому воспитанию и формированию в обществе нетерпимости к коррупционному поведению, информированию общественности о деятельности органов прокуратуры в области противодействия коррупции;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/>
              <a:t>участие в международном сотрудничестве по вопросам противодействия коррупции и др.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245375C-2AA6-9C2F-31D2-99CB6C28552E}"/>
              </a:ext>
            </a:extLst>
          </p:cNvPr>
          <p:cNvSpPr/>
          <p:nvPr/>
        </p:nvSpPr>
        <p:spPr>
          <a:xfrm>
            <a:off x="4249" y="198163"/>
            <a:ext cx="12192000" cy="800837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" indent="360000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Полномочия прокуроров в сфере противодействия коррупции</a:t>
            </a:r>
          </a:p>
        </p:txBody>
      </p:sp>
    </p:spTree>
    <p:extLst>
      <p:ext uri="{BB962C8B-B14F-4D97-AF65-F5344CB8AC3E}">
        <p14:creationId xmlns:p14="http://schemas.microsoft.com/office/powerpoint/2010/main" val="323505209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277814"/>
            <a:ext cx="8785225" cy="1063625"/>
          </a:xfrm>
        </p:spPr>
        <p:txBody>
          <a:bodyPr/>
          <a:lstStyle/>
          <a:p>
            <a:pPr eaLnBrk="1" hangingPunct="1"/>
            <a:r>
              <a:rPr lang="ru-RU" altLang="ru-RU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C66C8B-ACD6-46DB-8873-DEC1FD04703E}"/>
              </a:ext>
            </a:extLst>
          </p:cNvPr>
          <p:cNvSpPr txBox="1"/>
          <p:nvPr/>
        </p:nvSpPr>
        <p:spPr>
          <a:xfrm>
            <a:off x="1101000" y="1764000"/>
            <a:ext cx="10080000" cy="3545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ea typeface="Times New Roman" panose="02020603050405020304" pitchFamily="18" charset="0"/>
                <a:cs typeface="Arial" panose="020B0604020202020204" pitchFamily="34" charset="0"/>
              </a:rPr>
              <a:t>проверки исполнения федеральными и муниципальными органами исполнительной власти (и некоторыми иными органами и организациями) антикоррупционного законодательства, в том числе о государственной службе, бюджетного законодательства и др.; 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ea typeface="Times New Roman" panose="02020603050405020304" pitchFamily="18" charset="0"/>
                <a:cs typeface="Arial" panose="020B0604020202020204" pitchFamily="34" charset="0"/>
              </a:rPr>
              <a:t>проверки соблюдения правовых ограничений, запретов и обязанностей, установленных федеральными законами «О противодействии коррупции», «О государственной гражданской службе Российской Федерации» и другими;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ea typeface="Times New Roman" panose="02020603050405020304" pitchFamily="18" charset="0"/>
                <a:cs typeface="Arial" panose="020B0604020202020204" pitchFamily="34" charset="0"/>
              </a:rPr>
              <a:t>проверка соблюдения требований, установленных статьей 13.3 Федерального закона о противодействии коррупции, коммерческими и общественными организациями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04E426-0D27-6A2F-8A2D-D539B1A5C7AE}"/>
              </a:ext>
            </a:extLst>
          </p:cNvPr>
          <p:cNvSpPr/>
          <p:nvPr/>
        </p:nvSpPr>
        <p:spPr>
          <a:xfrm>
            <a:off x="4249" y="198163"/>
            <a:ext cx="12192000" cy="665837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" indent="360000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Прокурорская проверка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96000" y="1556792"/>
            <a:ext cx="10620000" cy="496855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altLang="ru-RU" sz="2200" dirty="0">
                <a:cs typeface="Arial" panose="020B0604020202020204" pitchFamily="34" charset="0"/>
              </a:rPr>
              <a:t>по предъявлении служебного удостоверения беспрепятственно входить на территории и в помещения поднадзорных объектов;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altLang="ru-RU" sz="2200" dirty="0">
                <a:cs typeface="Arial" panose="020B0604020202020204" pitchFamily="34" charset="0"/>
              </a:rPr>
              <a:t>иметь доступ к их документам и материалам, относящимся к правонарушению или способным его установить и доказать;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altLang="ru-RU" sz="2200" dirty="0">
                <a:cs typeface="Arial" panose="020B0604020202020204" pitchFamily="34" charset="0"/>
              </a:rPr>
              <a:t>проверять исполнение законов в связи с поступившей в органы прокуратуры информацией о фактах нарушения закона;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altLang="ru-RU" sz="2200" dirty="0">
                <a:cs typeface="Arial" panose="020B0604020202020204" pitchFamily="34" charset="0"/>
              </a:rPr>
              <a:t>требовать от руководителей и должностных лиц объектов надзора представления необходимых документов, материалов, сведений;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altLang="ru-RU" sz="2200" dirty="0">
                <a:cs typeface="Arial" panose="020B0604020202020204" pitchFamily="34" charset="0"/>
              </a:rPr>
              <a:t>требовать от руководителей и должностных лиц объектов надзора выделения специалистов для выяснения возникших вопросов;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altLang="ru-RU" sz="2200" dirty="0">
                <a:cs typeface="Arial" panose="020B0604020202020204" pitchFamily="34" charset="0"/>
              </a:rPr>
              <a:t>требовать от руководителей и должностных лиц объектов надзора проведения проверок по поступившим в органы прокуратуры материалам и обращениям, ревизий деятельности подконтрольных или подведомственных им организаций;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altLang="ru-RU" sz="2200" dirty="0">
                <a:cs typeface="Arial" panose="020B0604020202020204" pitchFamily="34" charset="0"/>
              </a:rPr>
              <a:t>вызывать должностных лиц и граждан для объяснений по поводу нарушений законов</a:t>
            </a:r>
          </a:p>
          <a:p>
            <a:pPr marL="609600" indent="-609600">
              <a:lnSpc>
                <a:spcPct val="80000"/>
              </a:lnSpc>
            </a:pPr>
            <a:endParaRPr lang="ru-RU" altLang="ru-RU" sz="1700" b="1" i="1" dirty="0"/>
          </a:p>
          <a:p>
            <a:pPr marL="609600" indent="-609600">
              <a:lnSpc>
                <a:spcPct val="80000"/>
              </a:lnSpc>
            </a:pPr>
            <a:endParaRPr lang="ru-RU" altLang="ru-RU" sz="16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7FF9E90-221A-9A02-D56D-42D7858E6F26}"/>
              </a:ext>
            </a:extLst>
          </p:cNvPr>
          <p:cNvSpPr/>
          <p:nvPr/>
        </p:nvSpPr>
        <p:spPr>
          <a:xfrm>
            <a:off x="4249" y="198163"/>
            <a:ext cx="12192000" cy="755837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" indent="360000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Права прокуроров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(ч. 1 ст. 22 ФЗ «О прокуратуре РФ»)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51712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7C6226-2413-1FE1-6B64-C851AE4B0586}"/>
              </a:ext>
            </a:extLst>
          </p:cNvPr>
          <p:cNvSpPr/>
          <p:nvPr/>
        </p:nvSpPr>
        <p:spPr>
          <a:xfrm>
            <a:off x="4249" y="198163"/>
            <a:ext cx="12192000" cy="755837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" indent="360000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Решение о проверке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4D94E1-11B8-250C-6F4D-751F840B4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999" y="1404000"/>
            <a:ext cx="5091668" cy="4995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66A258-872B-2328-06FA-D9D67FB9BB76}"/>
              </a:ext>
            </a:extLst>
          </p:cNvPr>
          <p:cNvSpPr txBox="1"/>
          <p:nvPr/>
        </p:nvSpPr>
        <p:spPr>
          <a:xfrm>
            <a:off x="381000" y="1089000"/>
            <a:ext cx="6525999" cy="5392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ru-RU" sz="2000" dirty="0">
                <a:cs typeface="Arial" panose="020B0604020202020204" pitchFamily="34" charset="0"/>
              </a:rPr>
              <a:t>	Решение о проведении проверки принимается прокурором или его заместителем и доводится до сведения руководителя или иного уполномоченного представителя проверяемой организации не позднее дня начала проверки. 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ru-RU" sz="2000" dirty="0">
                <a:cs typeface="Arial" panose="020B0604020202020204" pitchFamily="34" charset="0"/>
              </a:rPr>
              <a:t>	В решении о проведении проверки в обязательном порядке указываются цели, основания и предмет проверки.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ru-RU" sz="2000" b="0" i="0" dirty="0">
                <a:effectLst/>
                <a:latin typeface="-apple-system"/>
              </a:rPr>
              <a:t>	Конституционный суд в постановлении от 17.02.2015 №2-П обратил внимание на то, что основания и поводы  не могут определяться произвольно, - они должны быть связаны с конкретными сведениями, указывающими на наличие в деятельности организации и ее должностных лиц признаков нарушений законов</a:t>
            </a:r>
            <a:endParaRPr lang="ru-RU" sz="20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5E383-2952-87EF-5B70-0B9565D33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7A42995-C14A-DDA4-E71F-330793D25FCD}"/>
              </a:ext>
            </a:extLst>
          </p:cNvPr>
          <p:cNvSpPr/>
          <p:nvPr/>
        </p:nvSpPr>
        <p:spPr>
          <a:xfrm>
            <a:off x="4249" y="198163"/>
            <a:ext cx="12192000" cy="710837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" indent="360000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Основания для прокурорской проверки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B354B0-1ECF-B1D1-FA94-9F515BFF0C08}"/>
              </a:ext>
            </a:extLst>
          </p:cNvPr>
          <p:cNvSpPr txBox="1"/>
          <p:nvPr/>
        </p:nvSpPr>
        <p:spPr>
          <a:xfrm>
            <a:off x="651000" y="1224000"/>
            <a:ext cx="9855000" cy="5053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cs typeface="Arial" panose="020B0604020202020204" pitchFamily="34" charset="0"/>
              </a:rPr>
              <a:t>	Проверка исполнения законов проводится на основании поступившей в органы прокуратуры информации о фактах нарушения законов, требующих принятия мер прокурором в случае, если эти сведения нельзя подтвердить или опровергнуть без проведения проверки.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cs typeface="Arial" panose="020B0604020202020204" pitchFamily="34" charset="0"/>
              </a:rPr>
              <a:t> 	Информация о фактах нарушения закона может содержаться в: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cs typeface="Arial" panose="020B0604020202020204" pitchFamily="34" charset="0"/>
              </a:rPr>
              <a:t>заявлениях, жалобах и иных обращениях, поступивших в органы прокуратуры от граждан или юридических лиц;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cs typeface="Arial" panose="020B0604020202020204" pitchFamily="34" charset="0"/>
              </a:rPr>
              <a:t>сообщениях средств массовой информации;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cs typeface="Arial" panose="020B0604020202020204" pitchFamily="34" charset="0"/>
              </a:rPr>
              <a:t>материалах уголовных, гражданских, арбитражных и административных дел;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cs typeface="Arial" panose="020B0604020202020204" pitchFamily="34" charset="0"/>
              </a:rPr>
              <a:t>результатах анализа статистики, прокурорской и правоприменительной практики;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cs typeface="Arial" panose="020B0604020202020204" pitchFamily="34" charset="0"/>
              </a:rPr>
              <a:t>иных материалах, содержащих достаточные данные о нарушениях закона.</a:t>
            </a:r>
          </a:p>
        </p:txBody>
      </p:sp>
    </p:spTree>
    <p:extLst>
      <p:ext uri="{BB962C8B-B14F-4D97-AF65-F5344CB8AC3E}">
        <p14:creationId xmlns:p14="http://schemas.microsoft.com/office/powerpoint/2010/main" val="3325970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61000" y="1674000"/>
            <a:ext cx="10822499" cy="4644024"/>
          </a:xfrm>
        </p:spPr>
        <p:txBody>
          <a:bodyPr/>
          <a:lstStyle/>
          <a:p>
            <a:pPr marL="26670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ru-RU" altLang="ru-RU" sz="2000" dirty="0">
                <a:cs typeface="Arial" panose="020B0604020202020204" pitchFamily="34" charset="0"/>
              </a:rPr>
              <a:t>В целях выявления нарушений законодательства о</a:t>
            </a:r>
            <a:r>
              <a:rPr lang="en-GB" altLang="ru-RU" sz="2000" dirty="0">
                <a:cs typeface="Arial" panose="020B0604020202020204" pitchFamily="34" charset="0"/>
              </a:rPr>
              <a:t> </a:t>
            </a:r>
            <a:r>
              <a:rPr lang="ru-RU" altLang="ru-RU" sz="2000" dirty="0">
                <a:cs typeface="Arial" panose="020B0604020202020204" pitchFamily="34" charset="0"/>
              </a:rPr>
              <a:t>государственной и</a:t>
            </a:r>
            <a:r>
              <a:rPr lang="en-GB" altLang="ru-RU" sz="2000" dirty="0">
                <a:cs typeface="Arial" panose="020B0604020202020204" pitchFamily="34" charset="0"/>
              </a:rPr>
              <a:t> </a:t>
            </a:r>
            <a:r>
              <a:rPr lang="ru-RU" altLang="ru-RU" sz="2000" dirty="0">
                <a:cs typeface="Arial" panose="020B0604020202020204" pitchFamily="34" charset="0"/>
              </a:rPr>
              <a:t>муниципальной службе, о</a:t>
            </a:r>
            <a:r>
              <a:rPr lang="en-GB" altLang="ru-RU" sz="2000" dirty="0">
                <a:cs typeface="Arial" panose="020B0604020202020204" pitchFamily="34" charset="0"/>
              </a:rPr>
              <a:t> </a:t>
            </a:r>
            <a:r>
              <a:rPr lang="ru-RU" altLang="ru-RU" sz="2000" dirty="0">
                <a:cs typeface="Arial" panose="020B0604020202020204" pitchFamily="34" charset="0"/>
              </a:rPr>
              <a:t>противодействии коррупции органы прокуратуры используют разнообразные источники и</a:t>
            </a:r>
            <a:r>
              <a:rPr lang="en-GB" altLang="ru-RU" sz="2000" dirty="0">
                <a:cs typeface="Arial" panose="020B0604020202020204" pitchFamily="34" charset="0"/>
              </a:rPr>
              <a:t> </a:t>
            </a:r>
            <a:r>
              <a:rPr lang="ru-RU" altLang="ru-RU" sz="2000" dirty="0">
                <a:cs typeface="Arial" panose="020B0604020202020204" pitchFamily="34" charset="0"/>
              </a:rPr>
              <a:t>предоставленные им законом полномочия:</a:t>
            </a:r>
          </a:p>
          <a:p>
            <a:pPr indent="4572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altLang="ru-RU" sz="2000" dirty="0">
                <a:cs typeface="Arial" panose="020B0604020202020204" pitchFamily="34" charset="0"/>
              </a:rPr>
              <a:t> Наибольшая часть нарушений выявляется в</a:t>
            </a:r>
            <a:r>
              <a:rPr lang="en-GB" altLang="ru-RU" sz="2000" dirty="0">
                <a:cs typeface="Arial" panose="020B0604020202020204" pitchFamily="34" charset="0"/>
              </a:rPr>
              <a:t> </a:t>
            </a:r>
            <a:r>
              <a:rPr lang="ru-RU" altLang="ru-RU" sz="2000" dirty="0">
                <a:cs typeface="Arial" panose="020B0604020202020204" pitchFamily="34" charset="0"/>
              </a:rPr>
              <a:t>результате </a:t>
            </a:r>
            <a:r>
              <a:rPr lang="ru-RU" altLang="ru-RU" sz="2000" b="1" dirty="0">
                <a:cs typeface="Arial" panose="020B0604020202020204" pitchFamily="34" charset="0"/>
              </a:rPr>
              <a:t>плановых</a:t>
            </a:r>
            <a:r>
              <a:rPr lang="ru-RU" altLang="ru-RU" sz="2000" dirty="0">
                <a:cs typeface="Arial" panose="020B0604020202020204" pitchFamily="34" charset="0"/>
              </a:rPr>
              <a:t> </a:t>
            </a:r>
            <a:r>
              <a:rPr lang="ru-RU" altLang="ru-RU" sz="2000" b="1" dirty="0">
                <a:cs typeface="Arial" panose="020B0604020202020204" pitchFamily="34" charset="0"/>
              </a:rPr>
              <a:t>проверок исполнения </a:t>
            </a:r>
            <a:r>
              <a:rPr lang="ru-RU" altLang="ru-RU" sz="2000" dirty="0">
                <a:cs typeface="Arial" panose="020B0604020202020204" pitchFamily="34" charset="0"/>
              </a:rPr>
              <a:t>законов. </a:t>
            </a:r>
          </a:p>
          <a:p>
            <a:pPr indent="4572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altLang="ru-RU" sz="2000" b="1" dirty="0">
                <a:cs typeface="Arial" panose="020B0604020202020204" pitchFamily="34" charset="0"/>
              </a:rPr>
              <a:t> </a:t>
            </a:r>
            <a:r>
              <a:rPr lang="ru-RU" altLang="ru-RU" sz="2000" dirty="0">
                <a:cs typeface="Arial" panose="020B0604020202020204" pitchFamily="34" charset="0"/>
              </a:rPr>
              <a:t>Сравнительно редко нарушения выявляются </a:t>
            </a:r>
            <a:r>
              <a:rPr lang="ru-RU" altLang="ru-RU" sz="2000" b="1" dirty="0">
                <a:cs typeface="Arial" panose="020B0604020202020204" pitchFamily="34" charset="0"/>
              </a:rPr>
              <a:t>по</a:t>
            </a:r>
            <a:r>
              <a:rPr lang="en-GB" altLang="ru-RU" sz="2000" b="1" dirty="0">
                <a:cs typeface="Arial" panose="020B0604020202020204" pitchFamily="34" charset="0"/>
              </a:rPr>
              <a:t> </a:t>
            </a:r>
            <a:r>
              <a:rPr lang="ru-RU" altLang="ru-RU" sz="2000" b="1" dirty="0">
                <a:cs typeface="Arial" panose="020B0604020202020204" pitchFamily="34" charset="0"/>
              </a:rPr>
              <a:t>обращениям граждан, при</a:t>
            </a:r>
            <a:r>
              <a:rPr lang="en-GB" altLang="ru-RU" sz="2000" b="1" dirty="0">
                <a:cs typeface="Arial" panose="020B0604020202020204" pitchFamily="34" charset="0"/>
              </a:rPr>
              <a:t> </a:t>
            </a:r>
            <a:r>
              <a:rPr lang="ru-RU" altLang="ru-RU" sz="2000" b="1" dirty="0">
                <a:cs typeface="Arial" panose="020B0604020202020204" pitchFamily="34" charset="0"/>
              </a:rPr>
              <a:t>расследовании уголовных дел, по</a:t>
            </a:r>
            <a:r>
              <a:rPr lang="en-GB" altLang="ru-RU" sz="2000" b="1" dirty="0">
                <a:cs typeface="Arial" panose="020B0604020202020204" pitchFamily="34" charset="0"/>
              </a:rPr>
              <a:t> </a:t>
            </a:r>
            <a:r>
              <a:rPr lang="ru-RU" altLang="ru-RU" sz="2000" b="1" dirty="0">
                <a:cs typeface="Arial" panose="020B0604020202020204" pitchFamily="34" charset="0"/>
              </a:rPr>
              <a:t>сообщениям СМИ.</a:t>
            </a:r>
            <a:r>
              <a:rPr lang="ru-RU" altLang="ru-RU" sz="2000" dirty="0">
                <a:cs typeface="Arial" panose="020B0604020202020204" pitchFamily="34" charset="0"/>
              </a:rPr>
              <a:t> </a:t>
            </a:r>
          </a:p>
          <a:p>
            <a:pPr indent="4572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altLang="ru-RU" sz="2000" dirty="0">
                <a:cs typeface="Arial" panose="020B0604020202020204" pitchFamily="34" charset="0"/>
              </a:rPr>
              <a:t> В</a:t>
            </a:r>
            <a:r>
              <a:rPr lang="en-GB" altLang="ru-RU" sz="2000" dirty="0">
                <a:cs typeface="Arial" panose="020B0604020202020204" pitchFamily="34" charset="0"/>
              </a:rPr>
              <a:t> </a:t>
            </a:r>
            <a:r>
              <a:rPr lang="ru-RU" altLang="ru-RU" sz="2000" dirty="0">
                <a:cs typeface="Arial" panose="020B0604020202020204" pitchFamily="34" charset="0"/>
              </a:rPr>
              <a:t>остальных случаях источниками информации о</a:t>
            </a:r>
            <a:r>
              <a:rPr lang="en-GB" altLang="ru-RU" sz="2000" dirty="0">
                <a:cs typeface="Arial" panose="020B0604020202020204" pitchFamily="34" charset="0"/>
              </a:rPr>
              <a:t> </a:t>
            </a:r>
            <a:r>
              <a:rPr lang="ru-RU" altLang="ru-RU" sz="2000" dirty="0">
                <a:cs typeface="Arial" panose="020B0604020202020204" pitchFamily="34" charset="0"/>
              </a:rPr>
              <a:t>нарушении законов могут быть материалы ОРД, информация, поступившая из государственных и муниципальных органов власти.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9030A7A-C01C-9F06-13DB-3E54716B235C}"/>
              </a:ext>
            </a:extLst>
          </p:cNvPr>
          <p:cNvSpPr/>
          <p:nvPr/>
        </p:nvSpPr>
        <p:spPr>
          <a:xfrm>
            <a:off x="4249" y="198163"/>
            <a:ext cx="12192000" cy="710837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" indent="360000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Источники информации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85B7B-6326-E246-0E63-FDD6F7D29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4">
            <a:extLst>
              <a:ext uri="{FF2B5EF4-FFF2-40B4-BE49-F238E27FC236}">
                <a16:creationId xmlns:a16="http://schemas.microsoft.com/office/drawing/2014/main" id="{A68E25F9-5099-D0D7-BF52-931B344CD2D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76000" y="2124000"/>
            <a:ext cx="8820000" cy="3780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Целевые 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(предметные), когда проверяется, например, исполнение норм законов, устанавливающих только ограничения и</a:t>
            </a:r>
            <a:r>
              <a:rPr lang="en-GB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запреты, связанные с</a:t>
            </a:r>
            <a:r>
              <a:rPr lang="en-GB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противодействием коррупции</a:t>
            </a:r>
          </a:p>
          <a:p>
            <a:pPr eaLnBrk="1" hangingPunct="1">
              <a:lnSpc>
                <a:spcPct val="120000"/>
              </a:lnSpc>
            </a:pP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Комплексные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при</a:t>
            </a:r>
            <a:r>
              <a:rPr lang="en-GB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которых проверяется исполнение законов, регулирующих все или основные аспекты организации и</a:t>
            </a:r>
            <a:r>
              <a:rPr lang="en-GB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функционирования государственной (муниципальной) службы (поступления на</a:t>
            </a:r>
            <a:r>
              <a:rPr lang="en-GB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нее, прохождения и</a:t>
            </a:r>
            <a:r>
              <a:rPr lang="en-GB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прекращения, соблюдения во всех составляющих статуса служащих и</a:t>
            </a:r>
            <a:r>
              <a:rPr lang="en-GB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т.д.)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2360C5C-27F3-29CB-FEF4-CE7613C88ADB}"/>
              </a:ext>
            </a:extLst>
          </p:cNvPr>
          <p:cNvSpPr/>
          <p:nvPr/>
        </p:nvSpPr>
        <p:spPr>
          <a:xfrm>
            <a:off x="4249" y="198163"/>
            <a:ext cx="12192000" cy="755837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" indent="360000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Виды проверок</a:t>
            </a:r>
          </a:p>
        </p:txBody>
      </p:sp>
    </p:spTree>
    <p:extLst>
      <p:ext uri="{BB962C8B-B14F-4D97-AF65-F5344CB8AC3E}">
        <p14:creationId xmlns:p14="http://schemas.microsoft.com/office/powerpoint/2010/main" val="86917893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853500" y="1496240"/>
            <a:ext cx="10485000" cy="518420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2000" dirty="0">
                <a:cs typeface="Arial" panose="020B0604020202020204" pitchFamily="34" charset="0"/>
              </a:rPr>
              <a:t>а) наименование организации, ее структурных подразделений, где планируется проведение проверки;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2000" dirty="0">
                <a:cs typeface="Arial" panose="020B0604020202020204" pitchFamily="34" charset="0"/>
              </a:rPr>
              <a:t>б) перечень законодательных и</a:t>
            </a:r>
            <a:r>
              <a:rPr lang="en-GB" altLang="ru-RU" sz="2000" dirty="0">
                <a:cs typeface="Arial" panose="020B0604020202020204" pitchFamily="34" charset="0"/>
              </a:rPr>
              <a:t> </a:t>
            </a:r>
            <a:r>
              <a:rPr lang="ru-RU" altLang="ru-RU" sz="2000" dirty="0">
                <a:cs typeface="Arial" panose="020B0604020202020204" pitchFamily="34" charset="0"/>
              </a:rPr>
              <a:t>связанных с</a:t>
            </a:r>
            <a:r>
              <a:rPr lang="en-GB" altLang="ru-RU" sz="2000" dirty="0">
                <a:cs typeface="Arial" panose="020B0604020202020204" pitchFamily="34" charset="0"/>
              </a:rPr>
              <a:t> </a:t>
            </a:r>
            <a:r>
              <a:rPr lang="ru-RU" altLang="ru-RU" sz="2000" dirty="0">
                <a:cs typeface="Arial" panose="020B0604020202020204" pitchFamily="34" charset="0"/>
              </a:rPr>
              <a:t>ними подзаконных актов, исполнение которых будет проверяться;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2000" dirty="0">
                <a:cs typeface="Arial" panose="020B0604020202020204" pitchFamily="34" charset="0"/>
              </a:rPr>
              <a:t>в) содержание основных вопросов, подлежащих выяснению;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2000" dirty="0">
                <a:cs typeface="Arial" panose="020B0604020202020204" pitchFamily="34" charset="0"/>
              </a:rPr>
              <a:t>г) сведения, документы, материалы, подлежащие истребованию и</a:t>
            </a:r>
            <a:r>
              <a:rPr lang="en-GB" altLang="ru-RU" sz="2000" dirty="0">
                <a:cs typeface="Arial" panose="020B0604020202020204" pitchFamily="34" charset="0"/>
              </a:rPr>
              <a:t> </a:t>
            </a:r>
            <a:r>
              <a:rPr lang="ru-RU" altLang="ru-RU" sz="2000" dirty="0">
                <a:cs typeface="Arial" panose="020B0604020202020204" pitchFamily="34" charset="0"/>
              </a:rPr>
              <a:t>изучению;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2000" dirty="0" err="1">
                <a:cs typeface="Arial" panose="020B0604020202020204" pitchFamily="34" charset="0"/>
              </a:rPr>
              <a:t>д</a:t>
            </a:r>
            <a:r>
              <a:rPr lang="ru-RU" altLang="ru-RU" sz="2000" dirty="0">
                <a:cs typeface="Arial" panose="020B0604020202020204" pitchFamily="34" charset="0"/>
              </a:rPr>
              <a:t>) основные тактические приемы, которые предполагается использовать в</a:t>
            </a:r>
            <a:r>
              <a:rPr lang="en-GB" altLang="ru-RU" sz="2000" dirty="0">
                <a:cs typeface="Arial" panose="020B0604020202020204" pitchFamily="34" charset="0"/>
              </a:rPr>
              <a:t> </a:t>
            </a:r>
            <a:r>
              <a:rPr lang="ru-RU" altLang="ru-RU" sz="2000" dirty="0">
                <a:cs typeface="Arial" panose="020B0604020202020204" pitchFamily="34" charset="0"/>
              </a:rPr>
              <a:t>ходе проверки (например, установление очередности получения объяснений, обеспечение сохранности изучаемой документации, при</a:t>
            </a:r>
            <a:r>
              <a:rPr lang="en-GB" altLang="ru-RU" sz="2000" dirty="0">
                <a:cs typeface="Arial" panose="020B0604020202020204" pitchFamily="34" charset="0"/>
              </a:rPr>
              <a:t> </a:t>
            </a:r>
            <a:r>
              <a:rPr lang="ru-RU" altLang="ru-RU" sz="2000" dirty="0">
                <a:cs typeface="Arial" panose="020B0604020202020204" pitchFamily="34" charset="0"/>
              </a:rPr>
              <a:t>необходимости ее изъятие, определение круга специалистов, привлекаемых к</a:t>
            </a:r>
            <a:r>
              <a:rPr lang="en-GB" altLang="ru-RU" sz="2000" dirty="0">
                <a:cs typeface="Arial" panose="020B0604020202020204" pitchFamily="34" charset="0"/>
              </a:rPr>
              <a:t> </a:t>
            </a:r>
            <a:r>
              <a:rPr lang="ru-RU" altLang="ru-RU" sz="2000" dirty="0">
                <a:cs typeface="Arial" panose="020B0604020202020204" pitchFamily="34" charset="0"/>
              </a:rPr>
              <a:t>проверке);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2000" dirty="0">
                <a:cs typeface="Arial" panose="020B0604020202020204" pitchFamily="34" charset="0"/>
              </a:rPr>
              <a:t>е)</a:t>
            </a:r>
            <a:r>
              <a:rPr lang="en-GB" altLang="ru-RU" sz="2000" dirty="0">
                <a:cs typeface="Arial" panose="020B0604020202020204" pitchFamily="34" charset="0"/>
              </a:rPr>
              <a:t> </a:t>
            </a:r>
            <a:r>
              <a:rPr lang="ru-RU" altLang="ru-RU" sz="2000" dirty="0">
                <a:cs typeface="Arial" panose="020B0604020202020204" pitchFamily="34" charset="0"/>
              </a:rPr>
              <a:t>порядок изучения и</a:t>
            </a:r>
            <a:r>
              <a:rPr lang="en-GB" altLang="ru-RU" sz="2000" dirty="0">
                <a:cs typeface="Arial" panose="020B0604020202020204" pitchFamily="34" charset="0"/>
              </a:rPr>
              <a:t> </a:t>
            </a:r>
            <a:r>
              <a:rPr lang="ru-RU" altLang="ru-RU" sz="2000" dirty="0">
                <a:cs typeface="Arial" panose="020B0604020202020204" pitchFamily="34" charset="0"/>
              </a:rPr>
              <a:t>анализа собранной информации, формы ее фиксации с</a:t>
            </a:r>
            <a:r>
              <a:rPr lang="en-GB" altLang="ru-RU" sz="2000" dirty="0">
                <a:cs typeface="Arial" panose="020B0604020202020204" pitchFamily="34" charset="0"/>
              </a:rPr>
              <a:t> </a:t>
            </a:r>
            <a:r>
              <a:rPr lang="ru-RU" altLang="ru-RU" sz="2000" dirty="0">
                <a:cs typeface="Arial" panose="020B0604020202020204" pitchFamily="34" charset="0"/>
              </a:rPr>
              <a:t>указанием ответственных исполнителей;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2000" dirty="0">
                <a:cs typeface="Arial" panose="020B0604020202020204" pitchFamily="34" charset="0"/>
              </a:rPr>
              <a:t>ж) сроки и</a:t>
            </a:r>
            <a:r>
              <a:rPr lang="en-GB" altLang="ru-RU" sz="2000" dirty="0">
                <a:cs typeface="Arial" panose="020B0604020202020204" pitchFamily="34" charset="0"/>
              </a:rPr>
              <a:t> </a:t>
            </a:r>
            <a:r>
              <a:rPr lang="ru-RU" altLang="ru-RU" sz="2000" dirty="0">
                <a:cs typeface="Arial" panose="020B0604020202020204" pitchFamily="34" charset="0"/>
              </a:rPr>
              <a:t>исполнители по</a:t>
            </a:r>
            <a:r>
              <a:rPr lang="en-GB" altLang="ru-RU" sz="2000" dirty="0">
                <a:cs typeface="Arial" panose="020B0604020202020204" pitchFamily="34" charset="0"/>
              </a:rPr>
              <a:t> </a:t>
            </a:r>
            <a:r>
              <a:rPr lang="ru-RU" altLang="ru-RU" sz="2000" dirty="0">
                <a:cs typeface="Arial" panose="020B0604020202020204" pitchFamily="34" charset="0"/>
              </a:rPr>
              <a:t>каждому пункту плана.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FBE5B3A-F7D5-CBBD-1C76-22BA82F35645}"/>
              </a:ext>
            </a:extLst>
          </p:cNvPr>
          <p:cNvSpPr/>
          <p:nvPr/>
        </p:nvSpPr>
        <p:spPr>
          <a:xfrm>
            <a:off x="4249" y="198163"/>
            <a:ext cx="12192000" cy="665837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" indent="360000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План проверки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063750" y="620713"/>
            <a:ext cx="80645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36000" y="2559191"/>
            <a:ext cx="6750000" cy="265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defRPr/>
            </a:pPr>
            <a:r>
              <a:rPr lang="ru-RU" b="1" dirty="0"/>
              <a:t>	</a:t>
            </a:r>
            <a:r>
              <a:rPr lang="ru-RU" sz="2000" b="1" dirty="0"/>
              <a:t>Прокуратура Российской Федерации</a:t>
            </a:r>
            <a:r>
              <a:rPr lang="ru-RU" sz="2000" dirty="0"/>
              <a:t> –  </a:t>
            </a:r>
            <a:r>
              <a:rPr lang="ru-RU" sz="2000" b="0" i="0" u="none" strike="noStrike" baseline="0" dirty="0"/>
              <a:t> единая федеральная централизованная система органов, осуществляющих надзор за соблюдением Конституции Российской Федерации и исполнением законов, надзор за соблюдением прав и свобод человека и гражданина, уголовное преследование в соответствии со своими полномочиями, а также выполняющих иные функции</a:t>
            </a:r>
            <a:endParaRPr lang="ru-RU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3F8F08-EB96-4059-98B3-AC4C6A4BBEF4}"/>
              </a:ext>
            </a:extLst>
          </p:cNvPr>
          <p:cNvSpPr txBox="1"/>
          <p:nvPr/>
        </p:nvSpPr>
        <p:spPr>
          <a:xfrm>
            <a:off x="831000" y="1526354"/>
            <a:ext cx="5040000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статья 129 Конституции Российской Федерации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E3976D9-EF71-5FC0-79D3-81A8DFD728FB}"/>
              </a:ext>
            </a:extLst>
          </p:cNvPr>
          <p:cNvSpPr/>
          <p:nvPr/>
        </p:nvSpPr>
        <p:spPr>
          <a:xfrm>
            <a:off x="0" y="146254"/>
            <a:ext cx="12192000" cy="698522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" indent="360000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Прокуратура Российской Федерации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CDC84204-DB27-6351-ED90-5C6626308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125" y="1895686"/>
            <a:ext cx="3285000" cy="349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09216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741000" y="1629000"/>
            <a:ext cx="10710000" cy="4905000"/>
          </a:xfrm>
        </p:spPr>
        <p:txBody>
          <a:bodyPr>
            <a:normAutofit/>
          </a:bodyPr>
          <a:lstStyle/>
          <a:p>
            <a:pPr marL="180975" indent="0" algn="just">
              <a:lnSpc>
                <a:spcPct val="120000"/>
              </a:lnSpc>
              <a:spcAft>
                <a:spcPts val="600"/>
              </a:spcAft>
              <a:buNone/>
              <a:defRPr/>
            </a:pP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2000" dirty="0">
                <a:cs typeface="Arial" panose="020B0604020202020204" pitchFamily="34" charset="0"/>
              </a:rPr>
              <a:t>Как правило первоначально </a:t>
            </a:r>
            <a:r>
              <a:rPr lang="ru-RU" altLang="ru-RU" sz="2000" b="1" dirty="0">
                <a:cs typeface="Arial" panose="020B0604020202020204" pitchFamily="34" charset="0"/>
              </a:rPr>
              <a:t>руководитель</a:t>
            </a:r>
            <a:r>
              <a:rPr lang="ru-RU" altLang="ru-RU" sz="2000" dirty="0">
                <a:cs typeface="Arial" panose="020B0604020202020204" pitchFamily="34" charset="0"/>
              </a:rPr>
              <a:t> поднадзорного органа </a:t>
            </a:r>
            <a:r>
              <a:rPr lang="ru-RU" altLang="ru-RU" sz="2000" b="1" dirty="0">
                <a:cs typeface="Arial" panose="020B0604020202020204" pitchFamily="34" charset="0"/>
              </a:rPr>
              <a:t>уведомляется</a:t>
            </a:r>
            <a:r>
              <a:rPr lang="ru-RU" altLang="ru-RU" sz="2000" dirty="0">
                <a:cs typeface="Arial" panose="020B0604020202020204" pitchFamily="34" charset="0"/>
              </a:rPr>
              <a:t> о предстоящей проверке и этим же письмом из органа </a:t>
            </a:r>
            <a:r>
              <a:rPr lang="ru-RU" altLang="ru-RU" sz="2000" b="1" dirty="0">
                <a:cs typeface="Arial" panose="020B0604020202020204" pitchFamily="34" charset="0"/>
              </a:rPr>
              <a:t>запрашивается</a:t>
            </a:r>
            <a:r>
              <a:rPr lang="ru-RU" altLang="ru-RU" sz="2000" dirty="0">
                <a:cs typeface="Arial" panose="020B0604020202020204" pitchFamily="34" charset="0"/>
              </a:rPr>
              <a:t> в табличной форме список работников (их супругов, несовершеннолетних детей), обязанных представлять сведения о доходах, с указанием паспортных данных, ИНН, должности. </a:t>
            </a:r>
          </a:p>
          <a:p>
            <a:pPr marL="180975" indent="0" algn="just">
              <a:lnSpc>
                <a:spcPct val="120000"/>
              </a:lnSpc>
              <a:spcAft>
                <a:spcPts val="600"/>
              </a:spcAft>
              <a:buNone/>
              <a:defRPr/>
            </a:pPr>
            <a:r>
              <a:rPr lang="ru-RU" altLang="ru-RU" sz="2000" dirty="0">
                <a:cs typeface="Arial" panose="020B0604020202020204" pitchFamily="34" charset="0"/>
              </a:rPr>
              <a:t>	На основе полученной информации </a:t>
            </a:r>
            <a:r>
              <a:rPr lang="ru-RU" altLang="ru-RU" sz="2000" b="1" dirty="0">
                <a:cs typeface="Arial" panose="020B0604020202020204" pitchFamily="34" charset="0"/>
              </a:rPr>
              <a:t>готовятся запросы</a:t>
            </a:r>
            <a:r>
              <a:rPr lang="ru-RU" altLang="ru-RU" sz="2000" dirty="0">
                <a:cs typeface="Arial" panose="020B0604020202020204" pitchFamily="34" charset="0"/>
              </a:rPr>
              <a:t> в органы и организации, ведущие соответствующие базы данных об имуществе, ценных бумагах, доходах и т.д. </a:t>
            </a:r>
          </a:p>
          <a:p>
            <a:pPr marL="180975" indent="0" algn="just">
              <a:lnSpc>
                <a:spcPct val="120000"/>
              </a:lnSpc>
              <a:spcAft>
                <a:spcPts val="600"/>
              </a:spcAft>
              <a:buNone/>
              <a:defRPr/>
            </a:pPr>
            <a:r>
              <a:rPr lang="ru-RU" altLang="ru-RU" sz="2000" dirty="0">
                <a:cs typeface="Arial" panose="020B0604020202020204" pitchFamily="34" charset="0"/>
              </a:rPr>
              <a:t>	В частности запросы могут быть направлены в ФНС, Росреестр, ГИБДД, Ростехнадзор, ГИМС МЧС, ИЦ МВД, Росфинмониторинг,  Пенсионный фонд, реестродержателям акционерных обществ (например, «Р.О.С.Т.», «Новый Регистрато</a:t>
            </a:r>
            <a:r>
              <a:rPr lang="ru-RU" altLang="ru-RU" sz="2000" i="1" dirty="0">
                <a:cs typeface="Arial" panose="020B0604020202020204" pitchFamily="34" charset="0"/>
              </a:rPr>
              <a:t>р») и др.</a:t>
            </a:r>
            <a:r>
              <a:rPr lang="ru-RU" altLang="ru-RU" sz="20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B05AD80-2B56-4A09-3E4E-6A706EF29C4C}"/>
              </a:ext>
            </a:extLst>
          </p:cNvPr>
          <p:cNvSpPr/>
          <p:nvPr/>
        </p:nvSpPr>
        <p:spPr>
          <a:xfrm>
            <a:off x="4249" y="198163"/>
            <a:ext cx="12192000" cy="710837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" indent="360000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проверки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51000" y="1133999"/>
            <a:ext cx="10890000" cy="5525837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ru-RU" altLang="ru-RU" dirty="0"/>
              <a:t>	</a:t>
            </a:r>
            <a:r>
              <a:rPr lang="ru-RU" sz="2900" b="0" i="0" dirty="0">
                <a:solidFill>
                  <a:srgbClr val="333333"/>
                </a:solidFill>
                <a:effectLst/>
              </a:rPr>
              <a:t>Вследствие внедрения ИС МЭВ Генеральной прокуратурой получена возможность информационного взаимодействия с Федеральной налоговой службой, Росреестром, МВД России, МЧС России, </a:t>
            </a:r>
            <a:r>
              <a:rPr lang="ru-RU" sz="2900" b="0" i="0" dirty="0" err="1">
                <a:solidFill>
                  <a:srgbClr val="333333"/>
                </a:solidFill>
                <a:effectLst/>
              </a:rPr>
              <a:t>Минцифры</a:t>
            </a:r>
            <a:r>
              <a:rPr lang="ru-RU" sz="2900" b="0" i="0" dirty="0">
                <a:solidFill>
                  <a:srgbClr val="333333"/>
                </a:solidFill>
                <a:effectLst/>
              </a:rPr>
              <a:t> России, Федеральным казначейством, Пенсионным фондом Российской Федерации, Федеральной службой по финансовому мониторингу, Федеральным агентством лесного хозяйства.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endParaRPr lang="ru-RU" altLang="ru-RU" sz="2900" dirty="0"/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ru-RU" sz="2900" dirty="0">
                <a:solidFill>
                  <a:srgbClr val="333333"/>
                </a:solidFill>
              </a:rPr>
              <a:t>	Использование системы в надзорной деятельности обеспечивает оперативное получение информации, содержащейся в информационных системах других ведомств, и значительно сокращает бумажный документооборот.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ru-RU" sz="2900" dirty="0">
                <a:solidFill>
                  <a:srgbClr val="333333"/>
                </a:solidFill>
              </a:rPr>
              <a:t>	Наиболее востребованы данные ФНС России (сведения об участии граждан в юридических лицах в качестве руководителей, учредителей, о доходах физических лиц, выплаченных налоговыми агентами, об их счетах (вкладах) в кредитных организациях).</a:t>
            </a:r>
            <a:endParaRPr lang="ru-RU" altLang="ru-RU" sz="2900" dirty="0">
              <a:solidFill>
                <a:srgbClr val="333333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endParaRPr lang="ru-RU" altLang="ru-RU" sz="29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altLang="ru-RU" sz="2900" dirty="0">
                <a:cs typeface="Arial" panose="020B0604020202020204" pitchFamily="34" charset="0"/>
              </a:rPr>
              <a:t>ФНС России «</a:t>
            </a:r>
            <a:r>
              <a:rPr lang="ru-RU" altLang="ru-RU" sz="2900" dirty="0">
                <a:solidFill>
                  <a:srgbClr val="CC3300"/>
                </a:solidFill>
                <a:cs typeface="Arial" panose="020B0604020202020204" pitchFamily="34" charset="0"/>
              </a:rPr>
              <a:t>ЕГРИП</a:t>
            </a:r>
            <a:r>
              <a:rPr lang="ru-RU" altLang="ru-RU" sz="2900" dirty="0">
                <a:cs typeface="Arial" panose="020B0604020202020204" pitchFamily="34" charset="0"/>
              </a:rPr>
              <a:t>» и «</a:t>
            </a:r>
            <a:r>
              <a:rPr lang="ru-RU" altLang="ru-RU" sz="2900" dirty="0">
                <a:solidFill>
                  <a:srgbClr val="CC3300"/>
                </a:solidFill>
                <a:cs typeface="Arial" panose="020B0604020202020204" pitchFamily="34" charset="0"/>
              </a:rPr>
              <a:t>ЕГРЮЛ</a:t>
            </a:r>
            <a:r>
              <a:rPr lang="ru-RU" altLang="ru-RU" sz="2900" dirty="0">
                <a:cs typeface="Arial" panose="020B0604020202020204" pitchFamily="34" charset="0"/>
              </a:rPr>
              <a:t>», позволяющая выявить факты ведения предпринимательской деятельности, вхождения в состав органов управления хозяйственных обществ, наличия аффилированных юридических лиц.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altLang="ru-RU" sz="2900" dirty="0">
                <a:cs typeface="Arial" panose="020B0604020202020204" pitchFamily="34" charset="0"/>
              </a:rPr>
              <a:t>Та же работа проводится </a:t>
            </a:r>
            <a:r>
              <a:rPr lang="ru-RU" altLang="ru-RU" sz="2900" b="1" dirty="0">
                <a:cs typeface="Arial" panose="020B0604020202020204" pitchFamily="34" charset="0"/>
              </a:rPr>
              <a:t>в отношении близких родственников</a:t>
            </a:r>
            <a:r>
              <a:rPr lang="ru-RU" altLang="ru-RU" sz="2900" dirty="0">
                <a:cs typeface="Arial" panose="020B0604020202020204" pitchFamily="34" charset="0"/>
              </a:rPr>
              <a:t> для установления супругов-бизнесменов, действующих в регулируемой сфере, и предотвращения конфликтов интересов, а также аффилированных организаций.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29B9502-D444-9ED2-B9C9-8A26A7C2BF9A}"/>
              </a:ext>
            </a:extLst>
          </p:cNvPr>
          <p:cNvSpPr/>
          <p:nvPr/>
        </p:nvSpPr>
        <p:spPr>
          <a:xfrm>
            <a:off x="4249" y="198163"/>
            <a:ext cx="12192000" cy="710837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" indent="360000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из баз данных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921000" y="1674000"/>
            <a:ext cx="9989999" cy="3735000"/>
          </a:xfrm>
        </p:spPr>
        <p:txBody>
          <a:bodyPr/>
          <a:lstStyle/>
          <a:p>
            <a:pPr indent="19050">
              <a:buNone/>
              <a:defRPr/>
            </a:pPr>
            <a:r>
              <a:rPr lang="ru-RU" altLang="ru-RU" sz="2400" b="1" dirty="0">
                <a:solidFill>
                  <a:srgbClr val="002060"/>
                </a:solidFill>
                <a:ea typeface="+mj-ea"/>
                <a:cs typeface="+mj-cs"/>
              </a:rPr>
              <a:t>Также на начальном этапе изучается информация, размещенная на официальном сайте подлежащего проверке органа:</a:t>
            </a:r>
          </a:p>
          <a:p>
            <a:pPr indent="19050">
              <a:buNone/>
              <a:defRPr/>
            </a:pPr>
            <a:endParaRPr lang="ru-RU" altLang="ru-RU" b="1" dirty="0"/>
          </a:p>
          <a:p>
            <a:pPr marL="800100" indent="-457200">
              <a:buFontTx/>
              <a:buChar char="-"/>
              <a:defRPr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наличие принятых правовых актов в сфере противодействия коррупции и их законность; </a:t>
            </a:r>
          </a:p>
          <a:p>
            <a:pPr marL="800100" indent="-457200">
              <a:buFontTx/>
              <a:buChar char="-"/>
              <a:defRPr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наличие комиссии по соблюдению требований к служебному поведению и урегулированию конфликта интересов; </a:t>
            </a:r>
          </a:p>
          <a:p>
            <a:pPr marL="800100" indent="-457200">
              <a:buFontTx/>
              <a:buChar char="-"/>
              <a:defRPr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состав закупочной комиссии; </a:t>
            </a:r>
          </a:p>
          <a:p>
            <a:pPr marL="800100" indent="-457200">
              <a:buFontTx/>
              <a:buChar char="-"/>
              <a:defRPr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опубликованные сведения о доходах служащих (работников).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176F904-17A1-BAB5-1BA1-C17CB8C88C21}"/>
              </a:ext>
            </a:extLst>
          </p:cNvPr>
          <p:cNvSpPr/>
          <p:nvPr/>
        </p:nvSpPr>
        <p:spPr>
          <a:xfrm>
            <a:off x="4249" y="198163"/>
            <a:ext cx="12192000" cy="665837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" indent="360000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Изучение сайта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146000" y="2034000"/>
            <a:ext cx="9945000" cy="2880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altLang="ru-RU" sz="2000" dirty="0">
                <a:cs typeface="Arial" panose="020B0604020202020204" pitchFamily="34" charset="0"/>
              </a:rPr>
              <a:t>Сведения о доходах анализируются на предмет приобретения или отчуждения служащим (работником) объектов недвижимого имущества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altLang="ru-RU" sz="2000" dirty="0">
                <a:cs typeface="Arial" panose="020B0604020202020204" pitchFamily="34" charset="0"/>
              </a:rPr>
              <a:t>В случае выявления фактов приобретения такого имущества в последующем при проверке изучается вопрос о его стоимости и о соотношении доходов и расходов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altLang="ru-RU" sz="2000" dirty="0">
                <a:cs typeface="Arial" panose="020B0604020202020204" pitchFamily="34" charset="0"/>
              </a:rPr>
              <a:t>В случае отчуждения имущества проверяется указана ли в  соответствующем разделе справки о доходах сумма, полученная от продажи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07C33BF-D3BB-0078-3B89-6F382D8441E3}"/>
              </a:ext>
            </a:extLst>
          </p:cNvPr>
          <p:cNvSpPr/>
          <p:nvPr/>
        </p:nvSpPr>
        <p:spPr>
          <a:xfrm>
            <a:off x="4249" y="198163"/>
            <a:ext cx="12192000" cy="710837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" indent="360000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прокурорской проверки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36000" y="1049127"/>
            <a:ext cx="11520000" cy="5760000"/>
          </a:xfrm>
        </p:spPr>
        <p:txBody>
          <a:bodyPr>
            <a:normAutofit fontScale="77500" lnSpcReduction="20000"/>
          </a:bodyPr>
          <a:lstStyle/>
          <a:p>
            <a:pPr marL="180975" indent="0" algn="just">
              <a:lnSpc>
                <a:spcPct val="120000"/>
              </a:lnSpc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2300" b="1" dirty="0">
                <a:solidFill>
                  <a:srgbClr val="002060"/>
                </a:solidFill>
                <a:cs typeface="Arial" panose="020B0604020202020204" pitchFamily="34" charset="0"/>
              </a:rPr>
              <a:t>Документы, с</a:t>
            </a:r>
            <a:r>
              <a:rPr lang="en-GB" altLang="ru-RU" sz="2300" b="1" dirty="0">
                <a:solidFill>
                  <a:srgbClr val="002060"/>
                </a:solidFill>
                <a:cs typeface="Arial" panose="020B0604020202020204" pitchFamily="34" charset="0"/>
              </a:rPr>
              <a:t> </a:t>
            </a:r>
            <a:r>
              <a:rPr lang="ru-RU" altLang="ru-RU" sz="2300" b="1" dirty="0">
                <a:solidFill>
                  <a:srgbClr val="002060"/>
                </a:solidFill>
                <a:cs typeface="Arial" panose="020B0604020202020204" pitchFamily="34" charset="0"/>
              </a:rPr>
              <a:t>которыми знакомятся прокуроры, </a:t>
            </a:r>
            <a:r>
              <a:rPr lang="ru-RU" altLang="ru-RU" sz="2300" dirty="0">
                <a:cs typeface="Arial" panose="020B0604020202020204" pitchFamily="34" charset="0"/>
              </a:rPr>
              <a:t>в ходе проверки:</a:t>
            </a:r>
          </a:p>
          <a:p>
            <a:pPr marL="180975" indent="0" algn="just">
              <a:lnSpc>
                <a:spcPct val="120000"/>
              </a:lnSpc>
            </a:pPr>
            <a:r>
              <a:rPr lang="ru-RU" altLang="ru-RU" sz="2300" dirty="0">
                <a:cs typeface="Arial" panose="020B0604020202020204" pitchFamily="34" charset="0"/>
              </a:rPr>
              <a:t> приказы </a:t>
            </a:r>
          </a:p>
          <a:p>
            <a:pPr marL="923925" lvl="1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altLang="ru-RU" sz="2300" dirty="0">
                <a:cs typeface="Arial" panose="020B0604020202020204" pitchFamily="34" charset="0"/>
              </a:rPr>
              <a:t>о</a:t>
            </a:r>
            <a:r>
              <a:rPr lang="en-GB" altLang="ru-RU" sz="2300" dirty="0">
                <a:cs typeface="Arial" panose="020B0604020202020204" pitchFamily="34" charset="0"/>
              </a:rPr>
              <a:t> </a:t>
            </a:r>
            <a:r>
              <a:rPr lang="ru-RU" altLang="ru-RU" sz="2300" dirty="0">
                <a:cs typeface="Arial" panose="020B0604020202020204" pitchFamily="34" charset="0"/>
              </a:rPr>
              <a:t>назначении на</a:t>
            </a:r>
            <a:r>
              <a:rPr lang="en-GB" altLang="ru-RU" sz="2300" dirty="0">
                <a:cs typeface="Arial" panose="020B0604020202020204" pitchFamily="34" charset="0"/>
              </a:rPr>
              <a:t> </a:t>
            </a:r>
            <a:r>
              <a:rPr lang="ru-RU" altLang="ru-RU" sz="2300" dirty="0">
                <a:cs typeface="Arial" panose="020B0604020202020204" pitchFamily="34" charset="0"/>
              </a:rPr>
              <a:t>должность,</a:t>
            </a:r>
          </a:p>
          <a:p>
            <a:pPr marL="923925" lvl="1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altLang="ru-RU" sz="2300" dirty="0">
                <a:cs typeface="Arial" panose="020B0604020202020204" pitchFamily="34" charset="0"/>
              </a:rPr>
              <a:t> о</a:t>
            </a:r>
            <a:r>
              <a:rPr lang="en-GB" altLang="ru-RU" sz="2300" dirty="0">
                <a:cs typeface="Arial" panose="020B0604020202020204" pitchFamily="34" charset="0"/>
              </a:rPr>
              <a:t> </a:t>
            </a:r>
            <a:r>
              <a:rPr lang="ru-RU" altLang="ru-RU" sz="2300" dirty="0">
                <a:cs typeface="Arial" panose="020B0604020202020204" pitchFamily="34" charset="0"/>
              </a:rPr>
              <a:t>служебных перемещениях и</a:t>
            </a:r>
            <a:r>
              <a:rPr lang="en-GB" altLang="ru-RU" sz="2300" dirty="0">
                <a:cs typeface="Arial" panose="020B0604020202020204" pitchFamily="34" charset="0"/>
              </a:rPr>
              <a:t> </a:t>
            </a:r>
            <a:r>
              <a:rPr lang="ru-RU" altLang="ru-RU" sz="2300" dirty="0">
                <a:cs typeface="Arial" panose="020B0604020202020204" pitchFamily="34" charset="0"/>
              </a:rPr>
              <a:t>об</a:t>
            </a:r>
            <a:r>
              <a:rPr lang="en-GB" altLang="ru-RU" sz="2300" dirty="0">
                <a:cs typeface="Arial" panose="020B0604020202020204" pitchFamily="34" charset="0"/>
              </a:rPr>
              <a:t> </a:t>
            </a:r>
            <a:r>
              <a:rPr lang="ru-RU" altLang="ru-RU" sz="2300" dirty="0">
                <a:cs typeface="Arial" panose="020B0604020202020204" pitchFamily="34" charset="0"/>
              </a:rPr>
              <a:t>освобождении от</a:t>
            </a:r>
            <a:r>
              <a:rPr lang="en-GB" altLang="ru-RU" sz="2300" dirty="0">
                <a:cs typeface="Arial" panose="020B0604020202020204" pitchFamily="34" charset="0"/>
              </a:rPr>
              <a:t> </a:t>
            </a:r>
            <a:r>
              <a:rPr lang="ru-RU" altLang="ru-RU" sz="2300" dirty="0">
                <a:cs typeface="Arial" panose="020B0604020202020204" pitchFamily="34" charset="0"/>
              </a:rPr>
              <a:t>должности,</a:t>
            </a:r>
          </a:p>
          <a:p>
            <a:pPr marL="923925" lvl="1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altLang="ru-RU" sz="2300" dirty="0">
                <a:cs typeface="Arial" panose="020B0604020202020204" pitchFamily="34" charset="0"/>
              </a:rPr>
              <a:t> о</a:t>
            </a:r>
            <a:r>
              <a:rPr lang="en-GB" altLang="ru-RU" sz="2300" dirty="0">
                <a:cs typeface="Arial" panose="020B0604020202020204" pitchFamily="34" charset="0"/>
              </a:rPr>
              <a:t> </a:t>
            </a:r>
            <a:r>
              <a:rPr lang="ru-RU" altLang="ru-RU" sz="2300" dirty="0">
                <a:cs typeface="Arial" panose="020B0604020202020204" pitchFamily="34" charset="0"/>
              </a:rPr>
              <a:t>наложении дисциплинарных взысканий и</a:t>
            </a:r>
            <a:r>
              <a:rPr lang="en-GB" altLang="ru-RU" sz="2300" dirty="0">
                <a:cs typeface="Arial" panose="020B0604020202020204" pitchFamily="34" charset="0"/>
              </a:rPr>
              <a:t> </a:t>
            </a:r>
            <a:r>
              <a:rPr lang="ru-RU" altLang="ru-RU" sz="2300" dirty="0">
                <a:cs typeface="Arial" panose="020B0604020202020204" pitchFamily="34" charset="0"/>
              </a:rPr>
              <a:t>поощрениях;</a:t>
            </a:r>
          </a:p>
          <a:p>
            <a:pPr marL="180975" indent="0" algn="just">
              <a:lnSpc>
                <a:spcPct val="120000"/>
              </a:lnSpc>
            </a:pPr>
            <a:r>
              <a:rPr lang="ru-RU" altLang="ru-RU" sz="2300" dirty="0">
                <a:cs typeface="Arial" panose="020B0604020202020204" pitchFamily="34" charset="0"/>
              </a:rPr>
              <a:t> служебные контракты (трудовые договоры); </a:t>
            </a:r>
          </a:p>
          <a:p>
            <a:pPr marL="180975" indent="0" algn="just">
              <a:lnSpc>
                <a:spcPct val="120000"/>
              </a:lnSpc>
            </a:pPr>
            <a:r>
              <a:rPr lang="ru-RU" altLang="ru-RU" sz="2300" dirty="0">
                <a:cs typeface="Arial" panose="020B0604020202020204" pitchFamily="34" charset="0"/>
              </a:rPr>
              <a:t> протоколы заседаний и</a:t>
            </a:r>
            <a:r>
              <a:rPr lang="en-GB" altLang="ru-RU" sz="2300" dirty="0">
                <a:cs typeface="Arial" panose="020B0604020202020204" pitchFamily="34" charset="0"/>
              </a:rPr>
              <a:t> </a:t>
            </a:r>
            <a:r>
              <a:rPr lang="ru-RU" altLang="ru-RU" sz="2300" dirty="0">
                <a:cs typeface="Arial" panose="020B0604020202020204" pitchFamily="34" charset="0"/>
              </a:rPr>
              <a:t>другие документы конкурсных, аттестационных комиссий, комиссий по</a:t>
            </a:r>
            <a:r>
              <a:rPr lang="en-GB" altLang="ru-RU" sz="2300" dirty="0">
                <a:cs typeface="Arial" panose="020B0604020202020204" pitchFamily="34" charset="0"/>
              </a:rPr>
              <a:t> </a:t>
            </a:r>
            <a:r>
              <a:rPr lang="ru-RU" altLang="ru-RU" sz="2300" dirty="0">
                <a:cs typeface="Arial" panose="020B0604020202020204" pitchFamily="34" charset="0"/>
              </a:rPr>
              <a:t>соблюдению требований к</a:t>
            </a:r>
            <a:r>
              <a:rPr lang="en-GB" altLang="ru-RU" sz="2300" dirty="0">
                <a:cs typeface="Arial" panose="020B0604020202020204" pitchFamily="34" charset="0"/>
              </a:rPr>
              <a:t> </a:t>
            </a:r>
            <a:r>
              <a:rPr lang="ru-RU" altLang="ru-RU" sz="2300" dirty="0">
                <a:cs typeface="Arial" panose="020B0604020202020204" pitchFamily="34" charset="0"/>
              </a:rPr>
              <a:t>служебному поведению и</a:t>
            </a:r>
            <a:r>
              <a:rPr lang="en-GB" altLang="ru-RU" sz="2300" dirty="0">
                <a:cs typeface="Arial" panose="020B0604020202020204" pitchFamily="34" charset="0"/>
              </a:rPr>
              <a:t> </a:t>
            </a:r>
            <a:r>
              <a:rPr lang="ru-RU" altLang="ru-RU" sz="2300" dirty="0">
                <a:cs typeface="Arial" panose="020B0604020202020204" pitchFamily="34" charset="0"/>
              </a:rPr>
              <a:t>урегулированию конфликтов интересов;</a:t>
            </a:r>
          </a:p>
          <a:p>
            <a:pPr marL="180975" indent="0" algn="just">
              <a:lnSpc>
                <a:spcPct val="120000"/>
              </a:lnSpc>
            </a:pPr>
            <a:r>
              <a:rPr lang="ru-RU" altLang="ru-RU" sz="2300" dirty="0">
                <a:cs typeface="Arial" panose="020B0604020202020204" pitchFamily="34" charset="0"/>
              </a:rPr>
              <a:t> платежные и</a:t>
            </a:r>
            <a:r>
              <a:rPr lang="en-GB" altLang="ru-RU" sz="2300" dirty="0">
                <a:cs typeface="Arial" panose="020B0604020202020204" pitchFamily="34" charset="0"/>
              </a:rPr>
              <a:t> </a:t>
            </a:r>
            <a:r>
              <a:rPr lang="ru-RU" altLang="ru-RU" sz="2300" dirty="0">
                <a:cs typeface="Arial" panose="020B0604020202020204" pitchFamily="34" charset="0"/>
              </a:rPr>
              <a:t>иные бухгалтерские документы;</a:t>
            </a:r>
          </a:p>
          <a:p>
            <a:pPr marL="180975" indent="0" algn="just">
              <a:lnSpc>
                <a:spcPct val="120000"/>
              </a:lnSpc>
            </a:pPr>
            <a:r>
              <a:rPr lang="ru-RU" altLang="ru-RU" sz="2300" dirty="0">
                <a:cs typeface="Arial" panose="020B0604020202020204" pitchFamily="34" charset="0"/>
              </a:rPr>
              <a:t> личные дела служащих, работников;</a:t>
            </a:r>
          </a:p>
          <a:p>
            <a:pPr marL="180975" indent="0" algn="just">
              <a:lnSpc>
                <a:spcPct val="120000"/>
              </a:lnSpc>
            </a:pPr>
            <a:r>
              <a:rPr lang="ru-RU" altLang="ru-RU" sz="2300" dirty="0">
                <a:cs typeface="Arial" panose="020B0604020202020204" pitchFamily="34" charset="0"/>
              </a:rPr>
              <a:t> должностные регламенты (инструкции); </a:t>
            </a:r>
          </a:p>
          <a:p>
            <a:pPr marL="180975" indent="0" algn="just">
              <a:lnSpc>
                <a:spcPct val="120000"/>
              </a:lnSpc>
            </a:pPr>
            <a:r>
              <a:rPr lang="ru-RU" altLang="ru-RU" sz="2300" dirty="0">
                <a:cs typeface="Arial" panose="020B0604020202020204" pitchFamily="34" charset="0"/>
              </a:rPr>
              <a:t> акты ведомственных проверок;</a:t>
            </a:r>
          </a:p>
          <a:p>
            <a:pPr marL="180975" indent="0" algn="just">
              <a:lnSpc>
                <a:spcPct val="120000"/>
              </a:lnSpc>
            </a:pPr>
            <a:r>
              <a:rPr lang="ru-RU" altLang="ru-RU" sz="2300" dirty="0">
                <a:cs typeface="Arial" panose="020B0604020202020204" pitchFamily="34" charset="0"/>
              </a:rPr>
              <a:t> служебная переписка;</a:t>
            </a:r>
          </a:p>
          <a:p>
            <a:pPr marL="180975" indent="0" algn="just">
              <a:lnSpc>
                <a:spcPct val="120000"/>
              </a:lnSpc>
            </a:pPr>
            <a:r>
              <a:rPr lang="ru-RU" altLang="ru-RU" sz="2300" dirty="0">
                <a:cs typeface="Arial" panose="020B0604020202020204" pitchFamily="34" charset="0"/>
              </a:rPr>
              <a:t> письма, жалобы и</a:t>
            </a:r>
            <a:r>
              <a:rPr lang="en-GB" altLang="ru-RU" sz="2300" dirty="0">
                <a:cs typeface="Arial" panose="020B0604020202020204" pitchFamily="34" charset="0"/>
              </a:rPr>
              <a:t> </a:t>
            </a:r>
            <a:r>
              <a:rPr lang="ru-RU" altLang="ru-RU" sz="2300" dirty="0">
                <a:cs typeface="Arial" panose="020B0604020202020204" pitchFamily="34" charset="0"/>
              </a:rPr>
              <a:t>предложения граждан;</a:t>
            </a:r>
          </a:p>
          <a:p>
            <a:pPr marL="180975" indent="0" algn="just">
              <a:lnSpc>
                <a:spcPct val="120000"/>
              </a:lnSpc>
            </a:pPr>
            <a:r>
              <a:rPr lang="ru-RU" altLang="ru-RU" sz="2300" dirty="0">
                <a:cs typeface="Arial" panose="020B0604020202020204" pitchFamily="34" charset="0"/>
              </a:rPr>
              <a:t> другие источники документально зафиксированной информации.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C0D1D23-3EFF-831D-609F-CA5D91E5083E}"/>
              </a:ext>
            </a:extLst>
          </p:cNvPr>
          <p:cNvSpPr/>
          <p:nvPr/>
        </p:nvSpPr>
        <p:spPr>
          <a:xfrm>
            <a:off x="4249" y="198163"/>
            <a:ext cx="12192000" cy="710837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" indent="360000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прокурорской проверки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786000" y="1449000"/>
            <a:ext cx="10350000" cy="5607369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 ходе проверки обращается внимание </a:t>
            </a:r>
            <a:r>
              <a:rPr lang="ru-RU" alt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на соблюдение ограничения бывшими служащими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входившими в перечни лиц, обязанных представлять сведения о доходах, расходах, об имуществе и обязательствах имущественного характера, на замещение должности в организациях, если отдельные функции государственного управления данными организациями входили в его должностные (служебные) обязанности, с согласия комиссии по соблюдению требований к служебному поведению государственных гражданских (муниципальных) служащих и урегулированию конфликта интересов. 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ru-RU" alt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Для этого </a:t>
            </a:r>
            <a:r>
              <a:rPr lang="ru-RU" alt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запрашивается в кадровом подразделении список служащих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на которых распространяется данное ограничение, уволившихся за последние два года, и направляется соответствующий запрос в Пенсионный фонд Российской Федерации, для выявления места их последующего трудоустройства, и анализа поступали ли соответствующие уведомления о приеме на работу бывшего служащего, проводились ли по данным фактам заседания комиссий. 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ru-RU" alt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Данная работа позволяет также выявить административное коррупционное правонарушение, предусмотренное </a:t>
            </a:r>
            <a:r>
              <a:rPr lang="ru-RU" alt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ст. 19.29 КоАП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РФ «Незаконное привлечение к трудовой деятельности государственного служащего (бывшего государственного служащего)»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B6414AF-33D6-34EE-1F71-B8401ADBEFE6}"/>
              </a:ext>
            </a:extLst>
          </p:cNvPr>
          <p:cNvSpPr/>
          <p:nvPr/>
        </p:nvSpPr>
        <p:spPr>
          <a:xfrm>
            <a:off x="4249" y="198163"/>
            <a:ext cx="12192000" cy="755837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" indent="360000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прокурорской проверки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16000" y="1381500"/>
            <a:ext cx="5940000" cy="5017500"/>
          </a:xfrm>
        </p:spPr>
        <p:txBody>
          <a:bodyPr>
            <a:normAutofit/>
          </a:bodyPr>
          <a:lstStyle/>
          <a:p>
            <a:pPr marL="0" indent="1905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altLang="ru-RU" sz="1800" b="1" dirty="0">
                <a:cs typeface="Arial" panose="020B0604020202020204" pitchFamily="34" charset="0"/>
              </a:rPr>
              <a:t>	При необходимости</a:t>
            </a:r>
            <a:r>
              <a:rPr lang="ru-RU" altLang="ru-RU" sz="1800" dirty="0">
                <a:cs typeface="Arial" panose="020B0604020202020204" pitchFamily="34" charset="0"/>
              </a:rPr>
              <a:t>, например, при</a:t>
            </a:r>
            <a:r>
              <a:rPr lang="en-GB" altLang="ru-RU" sz="1800" dirty="0">
                <a:cs typeface="Arial" panose="020B0604020202020204" pitchFamily="34" charset="0"/>
              </a:rPr>
              <a:t> </a:t>
            </a:r>
            <a:r>
              <a:rPr lang="ru-RU" altLang="ru-RU" sz="1800" dirty="0">
                <a:cs typeface="Arial" panose="020B0604020202020204" pitchFamily="34" charset="0"/>
              </a:rPr>
              <a:t>проверке фактов непредставления (представления недостоверных) сведений о</a:t>
            </a:r>
            <a:r>
              <a:rPr lang="en-GB" altLang="ru-RU" sz="1800" dirty="0">
                <a:cs typeface="Arial" panose="020B0604020202020204" pitchFamily="34" charset="0"/>
              </a:rPr>
              <a:t> </a:t>
            </a:r>
            <a:r>
              <a:rPr lang="ru-RU" altLang="ru-RU" sz="1800" dirty="0">
                <a:cs typeface="Arial" panose="020B0604020202020204" pitchFamily="34" charset="0"/>
              </a:rPr>
              <a:t>доходах, расходах, занятия незаконной предпринимательской деятельностью, </a:t>
            </a:r>
            <a:r>
              <a:rPr lang="ru-RU" altLang="ru-RU" sz="1800" b="1" dirty="0">
                <a:cs typeface="Arial" panose="020B0604020202020204" pitchFamily="34" charset="0"/>
              </a:rPr>
              <a:t>проводятся </a:t>
            </a:r>
            <a:r>
              <a:rPr lang="ru-RU" altLang="ru-RU" sz="1800" dirty="0">
                <a:cs typeface="Arial" panose="020B0604020202020204" pitchFamily="34" charset="0"/>
              </a:rPr>
              <a:t>так называемые </a:t>
            </a:r>
            <a:r>
              <a:rPr lang="ru-RU" altLang="ru-RU" sz="1800" b="1" dirty="0">
                <a:cs typeface="Arial" panose="020B0604020202020204" pitchFamily="34" charset="0"/>
              </a:rPr>
              <a:t>встречные проверки </a:t>
            </a:r>
            <a:r>
              <a:rPr lang="ru-RU" altLang="ru-RU" sz="1800" dirty="0">
                <a:cs typeface="Arial" panose="020B0604020202020204" pitchFamily="34" charset="0"/>
              </a:rPr>
              <a:t>с</a:t>
            </a:r>
            <a:r>
              <a:rPr lang="en-GB" altLang="ru-RU" sz="1800" dirty="0">
                <a:cs typeface="Arial" panose="020B0604020202020204" pitchFamily="34" charset="0"/>
              </a:rPr>
              <a:t> </a:t>
            </a:r>
            <a:r>
              <a:rPr lang="ru-RU" altLang="ru-RU" sz="1800" dirty="0">
                <a:cs typeface="Arial" panose="020B0604020202020204" pitchFamily="34" charset="0"/>
              </a:rPr>
              <a:t>ознакомлением с</a:t>
            </a:r>
            <a:r>
              <a:rPr lang="en-GB" altLang="ru-RU" sz="1800" dirty="0">
                <a:cs typeface="Arial" panose="020B0604020202020204" pitchFamily="34" charset="0"/>
              </a:rPr>
              <a:t> </a:t>
            </a:r>
            <a:r>
              <a:rPr lang="ru-RU" altLang="ru-RU" sz="1800" dirty="0">
                <a:cs typeface="Arial" panose="020B0604020202020204" pitchFamily="34" charset="0"/>
              </a:rPr>
              <a:t>документами (истребованием их) из</a:t>
            </a:r>
            <a:r>
              <a:rPr lang="en-GB" altLang="ru-RU" sz="1800" dirty="0">
                <a:cs typeface="Arial" panose="020B0604020202020204" pitchFamily="34" charset="0"/>
              </a:rPr>
              <a:t> </a:t>
            </a:r>
            <a:r>
              <a:rPr lang="ru-RU" altLang="ru-RU" sz="1800" dirty="0">
                <a:cs typeface="Arial" panose="020B0604020202020204" pitchFamily="34" charset="0"/>
              </a:rPr>
              <a:t>налоговых органов, коммерческих структур, других организаций.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>
                <a:cs typeface="Arial" panose="020B0604020202020204" pitchFamily="34" charset="0"/>
              </a:rPr>
              <a:t>	Если в ходе проверки получены сведения, указывающие на наличие в деятельности проверяемой организации иных нарушений законов, требующих принятия мер прокурором, прокурор принимает решение о </a:t>
            </a:r>
            <a:r>
              <a:rPr lang="ru-RU" sz="1800" b="1" dirty="0">
                <a:cs typeface="Arial" panose="020B0604020202020204" pitchFamily="34" charset="0"/>
              </a:rPr>
              <a:t>расширении предмета указанной проверки </a:t>
            </a:r>
            <a:r>
              <a:rPr lang="ru-RU" sz="1800" dirty="0">
                <a:cs typeface="Arial" panose="020B0604020202020204" pitchFamily="34" charset="0"/>
              </a:rPr>
              <a:t>или о проведении новой проверки.</a:t>
            </a:r>
            <a:endParaRPr lang="ru-RU" altLang="ru-RU" sz="1800" dirty="0"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0F41E54-AFF9-CE70-3722-3C716678806A}"/>
              </a:ext>
            </a:extLst>
          </p:cNvPr>
          <p:cNvSpPr/>
          <p:nvPr/>
        </p:nvSpPr>
        <p:spPr>
          <a:xfrm>
            <a:off x="4249" y="198163"/>
            <a:ext cx="12192000" cy="755837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" indent="360000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прокурорской проверки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C4DA91-5983-E852-564E-40C5B8EF9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000" y="1393456"/>
            <a:ext cx="5476159" cy="46354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831000" y="1674000"/>
            <a:ext cx="10035000" cy="4679950"/>
          </a:xfrm>
        </p:spPr>
        <p:txBody>
          <a:bodyPr/>
          <a:lstStyle/>
          <a:p>
            <a:pPr indent="19050" algn="just">
              <a:lnSpc>
                <a:spcPct val="120000"/>
              </a:lnSpc>
              <a:buNone/>
            </a:pPr>
            <a:r>
              <a:rPr lang="ru-RU" alt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	Объяснения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по</a:t>
            </a:r>
            <a:r>
              <a:rPr lang="en-GB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поводу нарушения закона </a:t>
            </a:r>
            <a:r>
              <a:rPr lang="ru-RU" alt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отбираются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как у</a:t>
            </a:r>
            <a:r>
              <a:rPr lang="en-GB" alt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alt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нарушителей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закона, </a:t>
            </a:r>
            <a:r>
              <a:rPr lang="ru-RU" alt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так и</a:t>
            </a:r>
            <a:r>
              <a:rPr lang="en-GB" alt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alt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en-GB" alt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alt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других лиц. </a:t>
            </a:r>
          </a:p>
          <a:p>
            <a:pPr indent="19050" algn="just">
              <a:lnSpc>
                <a:spcPct val="120000"/>
              </a:lnSpc>
              <a:buNone/>
            </a:pP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	Это могут быть руководители органов, их отдельных подразделений (чаще всего кадровых служб и</a:t>
            </a:r>
            <a:r>
              <a:rPr lang="en-GB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бухгалтерий), сослуживцы лиц, допустивших нарушения, служащие, осуществляющие контрольные, учетно-регистрационные функции, </a:t>
            </a:r>
            <a:r>
              <a:rPr lang="ru-RU" alt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GB" alt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alt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другие лица, располагающие требуемой информацией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19050" algn="just">
              <a:lnSpc>
                <a:spcPct val="120000"/>
              </a:lnSpc>
              <a:buNone/>
            </a:pP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indent="19050" algn="just">
              <a:lnSpc>
                <a:spcPct val="120000"/>
              </a:lnSpc>
              <a:buNone/>
            </a:pP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	Срок проверки как правило 30 календарных дней, но он может быть продлен еще на 60 календарных дней.</a:t>
            </a:r>
          </a:p>
          <a:p>
            <a:pPr lvl="1" indent="19050" algn="just">
              <a:lnSpc>
                <a:spcPct val="120000"/>
              </a:lnSpc>
              <a:buNone/>
            </a:pP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Кроме того,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 проверки может быть неоднократно приостановлено.</a:t>
            </a:r>
            <a:endParaRPr lang="ru-RU" alt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04B0DD-E9B4-2D8B-17BE-DF23CEB2721F}"/>
              </a:ext>
            </a:extLst>
          </p:cNvPr>
          <p:cNvSpPr/>
          <p:nvPr/>
        </p:nvSpPr>
        <p:spPr>
          <a:xfrm>
            <a:off x="4249" y="198163"/>
            <a:ext cx="12192000" cy="755837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" indent="360000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прокурорской проверки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7D810-51DC-3B53-1C10-042BE2306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>
            <a:extLst>
              <a:ext uri="{FF2B5EF4-FFF2-40B4-BE49-F238E27FC236}">
                <a16:creationId xmlns:a16="http://schemas.microsoft.com/office/drawing/2014/main" id="{7BB418EB-CB00-2EE4-12EB-6E06A89F68F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31000" y="1786500"/>
            <a:ext cx="10035000" cy="3285000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Срок проведения проверки не должен превышать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30 календарных дней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со дня начала проверки.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	В случае необходимости проведения дополнительных проверочных мероприятий, прокурором или его заместителем, принявшим решение о проведении проверки, срок может быть продлен не более чем на 30 календарных дней.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	Свыше 60 дней срок проверки может быть продлен только Генеральным прокурором Российской Федерации или уполномоченным им заместителем Генерального прокурора Российской Федерации.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FB983A1-2C2D-620E-3B9A-1488CF989CBC}"/>
              </a:ext>
            </a:extLst>
          </p:cNvPr>
          <p:cNvSpPr/>
          <p:nvPr/>
        </p:nvSpPr>
        <p:spPr>
          <a:xfrm>
            <a:off x="4249" y="198163"/>
            <a:ext cx="12192000" cy="755837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" indent="360000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Срок проведения прокурорской проверки</a:t>
            </a:r>
          </a:p>
        </p:txBody>
      </p:sp>
    </p:spTree>
    <p:extLst>
      <p:ext uri="{BB962C8B-B14F-4D97-AF65-F5344CB8AC3E}">
        <p14:creationId xmlns:p14="http://schemas.microsoft.com/office/powerpoint/2010/main" val="318619817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38D56-9CDF-2F25-CBC5-35941C331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F1D2551-6A82-A251-7755-1BD934DE9F4A}"/>
              </a:ext>
            </a:extLst>
          </p:cNvPr>
          <p:cNvSpPr/>
          <p:nvPr/>
        </p:nvSpPr>
        <p:spPr>
          <a:xfrm>
            <a:off x="4249" y="198163"/>
            <a:ext cx="12192000" cy="755837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" indent="360000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Приостановка прокурорской проверки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7CF1BF-29D5-D7D5-F70E-606917113437}"/>
              </a:ext>
            </a:extLst>
          </p:cNvPr>
          <p:cNvSpPr txBox="1"/>
          <p:nvPr/>
        </p:nvSpPr>
        <p:spPr>
          <a:xfrm>
            <a:off x="966000" y="1494000"/>
            <a:ext cx="10260000" cy="4884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2000" b="0" i="0" u="none" strike="noStrike" baseline="0" dirty="0">
                <a:solidFill>
                  <a:srgbClr val="221E1F"/>
                </a:solidFill>
              </a:rPr>
              <a:t>	Проведение проверки по решению прокурора или его заместителя может быть неоднократно приостановлено: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000" b="0" i="0" u="none" strike="noStrike" baseline="0" dirty="0">
                <a:solidFill>
                  <a:srgbClr val="221E1F"/>
                </a:solidFill>
              </a:rPr>
              <a:t>при необходимости проведения сложных и (или) длительных исследований;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000" b="0" i="0" u="none" strike="noStrike" baseline="0" dirty="0">
                <a:solidFill>
                  <a:srgbClr val="221E1F"/>
                </a:solidFill>
              </a:rPr>
              <a:t>если действия (бездействие) проверяемой организации препятствуют проведению указанной проверки;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000" b="0" i="0" u="none" strike="noStrike" baseline="0" dirty="0">
                <a:solidFill>
                  <a:srgbClr val="221E1F"/>
                </a:solidFill>
              </a:rPr>
              <a:t>в случае непредставления истребованных информации, документов и материалов или их копий в пределах установленных для их представления сроков, что приводит к невозможности завершения указанной проверки в пределах срока ее проведения.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ru-RU" sz="2000" b="0" i="0" u="none" strike="noStrike" baseline="0" dirty="0">
              <a:solidFill>
                <a:srgbClr val="221E1F"/>
              </a:solidFill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2000" b="0" i="0" u="none" strike="noStrike" baseline="0" dirty="0">
                <a:solidFill>
                  <a:srgbClr val="221E1F"/>
                </a:solidFill>
              </a:rPr>
              <a:t>	Руководитель или иной уполномоченный представитель проверяемой организации уведомляется о продлении (приостановлении, возобновлении) срока проведения проверки в течение двух дней со дня принятия соответствующего решения.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2018948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Grp="1" noChangeArrowheads="1"/>
          </p:cNvSpPr>
          <p:nvPr>
            <p:ph idx="1"/>
          </p:nvPr>
        </p:nvSpPr>
        <p:spPr>
          <a:xfrm>
            <a:off x="426000" y="1854000"/>
            <a:ext cx="5355000" cy="396981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2000" dirty="0">
                <a:cs typeface="Arial" panose="020B0604020202020204" pitchFamily="34" charset="0"/>
              </a:rPr>
              <a:t>Органы прокуратуры Российской Федерации занимают одно из ключевых мест в системе государственных органов, участвующих в противодействии коррупции, что напрямую отражено в: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cs typeface="Arial" panose="020B0604020202020204" pitchFamily="34" charset="0"/>
              </a:rPr>
              <a:t>Федеральном законе от 25.12.2008 № 273-ФЗ «О противодействии коррупции»;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cs typeface="Arial" panose="020B0604020202020204" pitchFamily="34" charset="0"/>
              </a:rPr>
              <a:t>Федеральном законе от 17.01.1992 № 2202-1 «О прокуратуре Российской Федерации»</a:t>
            </a:r>
            <a:endParaRPr lang="ru-RU" altLang="ru-RU" sz="2000" dirty="0"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0850239-9100-9F76-EE68-A51F4EC14089}"/>
              </a:ext>
            </a:extLst>
          </p:cNvPr>
          <p:cNvSpPr/>
          <p:nvPr/>
        </p:nvSpPr>
        <p:spPr>
          <a:xfrm>
            <a:off x="0" y="146254"/>
            <a:ext cx="12192000" cy="698522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" indent="360000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Прокуратура Российской Федерации</a:t>
            </a:r>
          </a:p>
        </p:txBody>
      </p:sp>
      <p:pic>
        <p:nvPicPr>
          <p:cNvPr id="3" name="Рисунок 2" descr="Почему генпрокуратура РФ служит олигархам? ">
            <a:extLst>
              <a:ext uri="{FF2B5EF4-FFF2-40B4-BE49-F238E27FC236}">
                <a16:creationId xmlns:a16="http://schemas.microsoft.com/office/drawing/2014/main" id="{5C577C96-5DBF-4341-B36B-C522971B1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752" y="1854000"/>
            <a:ext cx="6127048" cy="3969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A8111-9740-DC92-2956-FA70527E8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39DA4C-7616-F900-B17C-3AF0331DDD89}"/>
              </a:ext>
            </a:extLst>
          </p:cNvPr>
          <p:cNvSpPr/>
          <p:nvPr/>
        </p:nvSpPr>
        <p:spPr>
          <a:xfrm>
            <a:off x="4249" y="198163"/>
            <a:ext cx="12192000" cy="755837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" indent="360000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Итоги прокурорской проверки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D6C636-CA08-17F0-9419-C4CA89414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000" y="1134000"/>
            <a:ext cx="6066715" cy="51904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67C105-5406-CDF1-704B-3E2A4B6B1980}"/>
              </a:ext>
            </a:extLst>
          </p:cNvPr>
          <p:cNvSpPr txBox="1"/>
          <p:nvPr/>
        </p:nvSpPr>
        <p:spPr>
          <a:xfrm>
            <a:off x="344285" y="1286999"/>
            <a:ext cx="5661715" cy="4884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2000" dirty="0">
                <a:cs typeface="Arial" panose="020B0604020202020204" pitchFamily="34" charset="0"/>
              </a:rPr>
              <a:t>После завершения прокурорской проверки оформляется: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b="1" dirty="0">
                <a:cs typeface="Arial" panose="020B0604020202020204" pitchFamily="34" charset="0"/>
              </a:rPr>
              <a:t>акт</a:t>
            </a:r>
            <a:r>
              <a:rPr lang="ru-RU" sz="2000" dirty="0">
                <a:cs typeface="Arial" panose="020B0604020202020204" pitchFamily="34" charset="0"/>
              </a:rPr>
              <a:t> по установленной форме – если нарушений не выявлено,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2000" dirty="0">
                <a:cs typeface="Arial" panose="020B0604020202020204" pitchFamily="34" charset="0"/>
              </a:rPr>
              <a:t>или 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b="1" dirty="0">
                <a:cs typeface="Arial" panose="020B0604020202020204" pitchFamily="34" charset="0"/>
              </a:rPr>
              <a:t>принимаются меры прокурорского реагирования </a:t>
            </a:r>
            <a:r>
              <a:rPr lang="ru-RU" sz="2000" dirty="0">
                <a:cs typeface="Arial" panose="020B0604020202020204" pitchFamily="34" charset="0"/>
              </a:rPr>
              <a:t>– если выявлены нарушения.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ru-RU" sz="20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2000" dirty="0">
                <a:cs typeface="Arial" panose="020B0604020202020204" pitchFamily="34" charset="0"/>
              </a:rPr>
              <a:t>Акт должен быть подготовлен в течение 10 дней и направлен руководителю или иному уполномоченному представителю проверяемого органа (организации). </a:t>
            </a:r>
          </a:p>
        </p:txBody>
      </p:sp>
    </p:spTree>
    <p:extLst>
      <p:ext uri="{BB962C8B-B14F-4D97-AF65-F5344CB8AC3E}">
        <p14:creationId xmlns:p14="http://schemas.microsoft.com/office/powerpoint/2010/main" val="118999622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988500" y="1674000"/>
            <a:ext cx="10214999" cy="4573587"/>
          </a:xfrm>
        </p:spPr>
        <p:txBody>
          <a:bodyPr>
            <a:noAutofit/>
          </a:bodyPr>
          <a:lstStyle/>
          <a:p>
            <a:pPr marL="609600" indent="-609600">
              <a:lnSpc>
                <a:spcPct val="120000"/>
              </a:lnSpc>
              <a:defRPr/>
            </a:pPr>
            <a:r>
              <a:rPr lang="ru-RU" altLang="ru-RU" sz="2000" dirty="0">
                <a:cs typeface="Arial" panose="020B0604020202020204" pitchFamily="34" charset="0"/>
              </a:rPr>
              <a:t>протест (ст. 23 Закона о прокуратуре), </a:t>
            </a:r>
          </a:p>
          <a:p>
            <a:pPr marL="609600" indent="-609600">
              <a:lnSpc>
                <a:spcPct val="120000"/>
              </a:lnSpc>
              <a:defRPr/>
            </a:pPr>
            <a:r>
              <a:rPr lang="ru-RU" altLang="ru-RU" sz="2000" dirty="0">
                <a:cs typeface="Arial" panose="020B0604020202020204" pitchFamily="34" charset="0"/>
              </a:rPr>
              <a:t>представление (ст. 24), </a:t>
            </a:r>
          </a:p>
          <a:p>
            <a:pPr marL="609600" indent="-609600">
              <a:lnSpc>
                <a:spcPct val="120000"/>
              </a:lnSpc>
              <a:defRPr/>
            </a:pPr>
            <a:r>
              <a:rPr lang="ru-RU" altLang="ru-RU" sz="2000" dirty="0">
                <a:cs typeface="Arial" panose="020B0604020202020204" pitchFamily="34" charset="0"/>
              </a:rPr>
              <a:t>постановление о возбуждении производства об административном правонарушении (ст. 25),</a:t>
            </a:r>
          </a:p>
          <a:p>
            <a:pPr marL="609600" indent="-609600">
              <a:lnSpc>
                <a:spcPct val="120000"/>
              </a:lnSpc>
              <a:defRPr/>
            </a:pPr>
            <a:r>
              <a:rPr lang="ru-RU" altLang="ru-RU" sz="2000" dirty="0">
                <a:cs typeface="Arial" panose="020B0604020202020204" pitchFamily="34" charset="0"/>
              </a:rPr>
              <a:t>предостережение о недопустимости нарушения закона (ст. 25.1),</a:t>
            </a:r>
          </a:p>
          <a:p>
            <a:pPr marL="609600" indent="-609600">
              <a:lnSpc>
                <a:spcPct val="120000"/>
              </a:lnSpc>
              <a:defRPr/>
            </a:pPr>
            <a:r>
              <a:rPr lang="ru-RU" altLang="ru-RU" sz="2000" dirty="0">
                <a:cs typeface="Arial" panose="020B0604020202020204" pitchFamily="34" charset="0"/>
              </a:rPr>
              <a:t>постановление о направлении соответствующих материалов в следственный орган или орган дознания для решения вопроса об уголовном преследовании (п. 2 ч. 2 ст. 37 УПК РФ).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7927C2-AAAA-42A2-7780-A50315497735}"/>
              </a:ext>
            </a:extLst>
          </p:cNvPr>
          <p:cNvSpPr/>
          <p:nvPr/>
        </p:nvSpPr>
        <p:spPr>
          <a:xfrm>
            <a:off x="4249" y="198163"/>
            <a:ext cx="12192000" cy="800837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" indent="360000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Меры прокурорского реагирования на нарушения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59281B-40F6-45C5-90A0-3F71B6BC8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>
            <a:extLst>
              <a:ext uri="{FF2B5EF4-FFF2-40B4-BE49-F238E27FC236}">
                <a16:creationId xmlns:a16="http://schemas.microsoft.com/office/drawing/2014/main" id="{73B607B6-77AA-DB85-123C-76648C2DED2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31000" y="1629000"/>
            <a:ext cx="10214999" cy="457358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Aft>
                <a:spcPts val="1200"/>
              </a:spcAft>
              <a:buNone/>
            </a:pPr>
            <a:r>
              <a:rPr lang="ru-RU" sz="2000" b="0" i="0" u="none" strike="noStrike" baseline="0" dirty="0">
                <a:solidFill>
                  <a:srgbClr val="221E1F"/>
                </a:solidFill>
              </a:rPr>
              <a:t>	Умышленное, необоснованное неисполнение законных требований прокурора влечет привлечение к административной ответственности по статье 17.7 Кодекса об административных правонарушениях Российской Федерации: 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ru-RU" sz="2000" b="0" i="0" u="none" strike="noStrike" baseline="0" dirty="0">
                <a:solidFill>
                  <a:srgbClr val="221E1F"/>
                </a:solidFill>
              </a:rPr>
              <a:t>для граждан – штраф от 1000 до 1500 рублей; 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ru-RU" sz="2000" b="0" i="0" u="none" strike="noStrike" baseline="0" dirty="0">
                <a:solidFill>
                  <a:srgbClr val="221E1F"/>
                </a:solidFill>
              </a:rPr>
              <a:t>для должностных лиц – штраф от 2000 до 3000 рублей либо дисквалификацию на срок от шести месяцев до одного года; 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ru-RU" sz="2000" b="0" i="0" u="none" strike="noStrike" baseline="0" dirty="0">
                <a:solidFill>
                  <a:srgbClr val="221E1F"/>
                </a:solidFill>
              </a:rPr>
              <a:t>для юридических лиц – штраф от 50000 до 100000 рублей либо административное приостановление деятельности на срок до 90 суток. </a:t>
            </a:r>
          </a:p>
          <a:p>
            <a:pPr marL="0" indent="0">
              <a:lnSpc>
                <a:spcPct val="120000"/>
              </a:lnSpc>
              <a:buNone/>
              <a:defRPr/>
            </a:pPr>
            <a:endParaRPr lang="ru-RU" altLang="ru-RU" sz="2000" dirty="0"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70C8A83-690E-F94B-4D95-7A768E4BCBEE}"/>
              </a:ext>
            </a:extLst>
          </p:cNvPr>
          <p:cNvSpPr/>
          <p:nvPr/>
        </p:nvSpPr>
        <p:spPr>
          <a:xfrm>
            <a:off x="4249" y="198163"/>
            <a:ext cx="12192000" cy="800837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" indent="360000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Ответственность за неисполнение требований прокурора</a:t>
            </a:r>
          </a:p>
        </p:txBody>
      </p:sp>
    </p:spTree>
    <p:extLst>
      <p:ext uri="{BB962C8B-B14F-4D97-AF65-F5344CB8AC3E}">
        <p14:creationId xmlns:p14="http://schemas.microsoft.com/office/powerpoint/2010/main" val="3187712586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136901" y="634484"/>
            <a:ext cx="105632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000" y="1225186"/>
            <a:ext cx="8345135" cy="5422165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494CAAF-A88E-CB8F-2AE4-8BED8EB8F63C}"/>
              </a:ext>
            </a:extLst>
          </p:cNvPr>
          <p:cNvSpPr/>
          <p:nvPr/>
        </p:nvSpPr>
        <p:spPr>
          <a:xfrm>
            <a:off x="4249" y="198163"/>
            <a:ext cx="12192000" cy="805653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" indent="360000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Структура выявленных нарушений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 5"/>
          <p:cNvSpPr/>
          <p:nvPr/>
        </p:nvSpPr>
        <p:spPr>
          <a:xfrm>
            <a:off x="1524000" y="1695974"/>
            <a:ext cx="181822" cy="1832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-46440" rIns="90000" bIns="-46440" anchor="ctr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pc="-1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291" name="Picture 7"/>
          <p:cNvPicPr/>
          <p:nvPr/>
        </p:nvPicPr>
        <p:blipFill>
          <a:blip r:embed="rId2"/>
          <a:stretch/>
        </p:blipFill>
        <p:spPr>
          <a:xfrm>
            <a:off x="1821000" y="1314000"/>
            <a:ext cx="8596080" cy="5283719"/>
          </a:xfrm>
          <a:prstGeom prst="rect">
            <a:avLst/>
          </a:prstGeom>
          <a:ln w="0"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669DBDB-2E08-E87E-63D3-A5F987136D89}"/>
              </a:ext>
            </a:extLst>
          </p:cNvPr>
          <p:cNvSpPr/>
          <p:nvPr/>
        </p:nvSpPr>
        <p:spPr>
          <a:xfrm>
            <a:off x="4249" y="198163"/>
            <a:ext cx="12192000" cy="755837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" indent="360000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Структура выявленных нарушений</a:t>
            </a:r>
          </a:p>
        </p:txBody>
      </p:sp>
    </p:spTree>
  </p:cSld>
  <p:clrMapOvr>
    <a:masterClrMapping/>
  </p:clrMapOvr>
  <p:transition spd="med">
    <p:comb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 5"/>
          <p:cNvSpPr/>
          <p:nvPr/>
        </p:nvSpPr>
        <p:spPr>
          <a:xfrm>
            <a:off x="1524000" y="1695974"/>
            <a:ext cx="181822" cy="1832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-46440" rIns="90000" bIns="-46440" anchor="ctr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pc="-1">
              <a:solidFill>
                <a:srgbClr val="000000"/>
              </a:solidFill>
              <a:latin typeface="Tahoma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1CB2323-B1F4-2B8B-DCB9-F403C82790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768658"/>
              </p:ext>
            </p:extLst>
          </p:nvPr>
        </p:nvGraphicFramePr>
        <p:xfrm>
          <a:off x="381000" y="1314000"/>
          <a:ext cx="11654999" cy="49336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5887">
                  <a:extLst>
                    <a:ext uri="{9D8B030D-6E8A-4147-A177-3AD203B41FA5}">
                      <a16:colId xmlns:a16="http://schemas.microsoft.com/office/drawing/2014/main" val="1421697845"/>
                    </a:ext>
                  </a:extLst>
                </a:gridCol>
                <a:gridCol w="875634">
                  <a:extLst>
                    <a:ext uri="{9D8B030D-6E8A-4147-A177-3AD203B41FA5}">
                      <a16:colId xmlns:a16="http://schemas.microsoft.com/office/drawing/2014/main" val="2549834913"/>
                    </a:ext>
                  </a:extLst>
                </a:gridCol>
                <a:gridCol w="1932435">
                  <a:extLst>
                    <a:ext uri="{9D8B030D-6E8A-4147-A177-3AD203B41FA5}">
                      <a16:colId xmlns:a16="http://schemas.microsoft.com/office/drawing/2014/main" val="3219370800"/>
                    </a:ext>
                  </a:extLst>
                </a:gridCol>
                <a:gridCol w="2204184">
                  <a:extLst>
                    <a:ext uri="{9D8B030D-6E8A-4147-A177-3AD203B41FA5}">
                      <a16:colId xmlns:a16="http://schemas.microsoft.com/office/drawing/2014/main" val="2212760553"/>
                    </a:ext>
                  </a:extLst>
                </a:gridCol>
                <a:gridCol w="2091860">
                  <a:extLst>
                    <a:ext uri="{9D8B030D-6E8A-4147-A177-3AD203B41FA5}">
                      <a16:colId xmlns:a16="http://schemas.microsoft.com/office/drawing/2014/main" val="2537752421"/>
                    </a:ext>
                  </a:extLst>
                </a:gridCol>
                <a:gridCol w="1304999">
                  <a:extLst>
                    <a:ext uri="{9D8B030D-6E8A-4147-A177-3AD203B41FA5}">
                      <a16:colId xmlns:a16="http://schemas.microsoft.com/office/drawing/2014/main" val="3599808242"/>
                    </a:ext>
                  </a:extLst>
                </a:gridCol>
              </a:tblGrid>
              <a:tr h="765000">
                <a:tc gridSpan="6"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Сведения о лицах, допустивших нарушения, связанные с неисполнением обязанностей, несоблюдением запретов и ограничений, и о принятых прокурорами мерах в 2023 г.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936693"/>
                  </a:ext>
                </a:extLst>
              </a:tr>
              <a:tr h="437761">
                <a:tc rowSpan="2"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gridSpan="4"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 за нарушения, связанные с: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184747"/>
                  </a:ext>
                </a:extLst>
              </a:tr>
              <a:tr h="802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декларированием доходов, расходов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конфликтом интересов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неуведомлением о склонении к коррупции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получением подарков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43657960"/>
                  </a:ext>
                </a:extLst>
              </a:tr>
              <a:tr h="719754">
                <a:tc>
                  <a:txBody>
                    <a:bodyPr/>
                    <a:lstStyle/>
                    <a:p>
                      <a:pPr algn="l" fontAlgn="ctr">
                        <a:spcAft>
                          <a:spcPts val="600"/>
                        </a:spcAft>
                      </a:pP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Выявлено лиц, допустивших нарушения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101 705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95 224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4 975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19518502"/>
                  </a:ext>
                </a:extLst>
              </a:tr>
              <a:tr h="1350000">
                <a:tc>
                  <a:txBody>
                    <a:bodyPr/>
                    <a:lstStyle/>
                    <a:p>
                      <a:pPr algn="l" fontAlgn="ctr">
                        <a:spcAft>
                          <a:spcPts val="600"/>
                        </a:spcAft>
                      </a:pP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представлению и информации  прокурора привлечено лиц к </a:t>
                      </a:r>
                      <a:r>
                        <a:rPr lang="ru-RU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дисцип-линарной</a:t>
                      </a: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ответственности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49 545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46 101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2 779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6835282"/>
                  </a:ext>
                </a:extLst>
              </a:tr>
              <a:tr h="802015">
                <a:tc>
                  <a:txBody>
                    <a:bodyPr/>
                    <a:lstStyle/>
                    <a:p>
                      <a:pPr algn="l" fontAlgn="ctr">
                        <a:spcAft>
                          <a:spcPts val="600"/>
                        </a:spcAft>
                      </a:pP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Уволено в связи с утратой доверия (прекращено полномочий)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93449240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1FE71FB-48BD-21B6-BF4E-2C253A8D61B0}"/>
              </a:ext>
            </a:extLst>
          </p:cNvPr>
          <p:cNvSpPr/>
          <p:nvPr/>
        </p:nvSpPr>
        <p:spPr>
          <a:xfrm>
            <a:off x="4249" y="198163"/>
            <a:ext cx="12192000" cy="665837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" indent="360000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Выявленные прокурорами нарушения запретов и обязанностей</a:t>
            </a:r>
          </a:p>
        </p:txBody>
      </p:sp>
    </p:spTree>
  </p:cSld>
  <p:clrMapOvr>
    <a:masterClrMapping/>
  </p:clrMapOvr>
  <p:transition spd="med">
    <p:comb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6" name="Rectangle 4">
            <a:extLst>
              <a:ext uri="{FF2B5EF4-FFF2-40B4-BE49-F238E27FC236}">
                <a16:creationId xmlns:a16="http://schemas.microsoft.com/office/drawing/2014/main" id="{68F291B7-CCCE-41A5-8168-0EA4319BB4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6000" y="1252266"/>
            <a:ext cx="10845000" cy="5290319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координационных совещаний руководителей правоохранительных органов;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обмен информацией по борьбе с коррупцией;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совместные выезды в регионы для проведения согласованных действий, проверок и оказания помощи местным правоохранительным органам в борьбе с коррупцией, изучения практики совместной деятельности, выявления и распространения положительного опыта;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совместных целевых мероприятий для выявления и пресечения коррупционных преступлений, а также для устранения причин и условий, способствующих их совершению;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взаимное использование возможностей правоохранительных органов для повышения квалификации работников, проведение совместных семинаров, конференций;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оказание взаимной помощи в обеспечении собственной безопасности правоохранительных структур в процессе деятельности по борьбе с коррупцией;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издание совместных приказов, указаний, подготовка информационных писем, обзоров и иных организационно-распорядительных документов; выпуск совместных бюллетеней (сборников) и других информационных изданий, в том числе по вопросам прокурорской, следственной практики;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разработка и утверждение планов координационной деятельности.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0F89949-AB08-42E7-4C24-285521CABD3F}"/>
              </a:ext>
            </a:extLst>
          </p:cNvPr>
          <p:cNvSpPr/>
          <p:nvPr/>
        </p:nvSpPr>
        <p:spPr>
          <a:xfrm>
            <a:off x="4249" y="198163"/>
            <a:ext cx="12192000" cy="755837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" indent="360000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Координация работы правоохранительных органов</a:t>
            </a:r>
          </a:p>
        </p:txBody>
      </p:sp>
    </p:spTree>
    <p:extLst>
      <p:ext uri="{BB962C8B-B14F-4D97-AF65-F5344CB8AC3E}">
        <p14:creationId xmlns:p14="http://schemas.microsoft.com/office/powerpoint/2010/main" val="148494102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>
            <a:extLst>
              <a:ext uri="{FF2B5EF4-FFF2-40B4-BE49-F238E27FC236}">
                <a16:creationId xmlns:a16="http://schemas.microsoft.com/office/drawing/2014/main" id="{022406BA-BAEC-4557-8B4B-D5125BE037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1000" y="1269000"/>
            <a:ext cx="10350000" cy="5256188"/>
          </a:xfrm>
        </p:spPr>
        <p:txBody>
          <a:bodyPr>
            <a:normAutofit/>
          </a:bodyPr>
          <a:lstStyle/>
          <a:p>
            <a:pPr marL="609600" indent="-6096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altLang="ru-RU" sz="2000" dirty="0">
                <a:cs typeface="Arial" panose="020B0604020202020204" pitchFamily="34" charset="0"/>
              </a:rPr>
              <a:t>рассмотрение поступивших из органов прокуратуры материалов о правонарушениях, совершенных служащими, работниками организации;</a:t>
            </a:r>
          </a:p>
          <a:p>
            <a:pPr marL="609600" indent="-6096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altLang="ru-RU" sz="2000" dirty="0">
                <a:cs typeface="Arial" panose="020B0604020202020204" pitchFamily="34" charset="0"/>
              </a:rPr>
              <a:t>направление запросов в органы прокуратуры для получения необходимой достоверной информации;</a:t>
            </a:r>
          </a:p>
          <a:p>
            <a:pPr marL="609600" indent="-6096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altLang="ru-RU" sz="2000" dirty="0">
                <a:cs typeface="Arial" panose="020B0604020202020204" pitchFamily="34" charset="0"/>
              </a:rPr>
              <a:t>проведение проверок по фактам представления служащими недостоверных и неполных сведений, предусмотренных законом, а также по фактам нарушения ими требований к служебному поведению; </a:t>
            </a:r>
          </a:p>
          <a:p>
            <a:pPr marL="609600" indent="-6096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altLang="ru-RU" sz="2000" dirty="0">
                <a:cs typeface="Arial" panose="020B0604020202020204" pitchFamily="34" charset="0"/>
              </a:rPr>
              <a:t>направление материалов о готовящихся или совершенных  преступлениях и административных правонарушениях в организации в органы прокуратуры для принятия решения по существу;</a:t>
            </a:r>
          </a:p>
          <a:p>
            <a:pPr marL="609600" indent="-6096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altLang="ru-RU" sz="2000" dirty="0">
                <a:cs typeface="Arial" panose="020B0604020202020204" pitchFamily="34" charset="0"/>
              </a:rPr>
              <a:t>оказание содействия органам прокуратуры в проведении </a:t>
            </a:r>
            <a:r>
              <a:rPr lang="ru-RU" altLang="ru-RU" sz="2000" dirty="0" err="1">
                <a:cs typeface="Arial" panose="020B0604020202020204" pitchFamily="34" charset="0"/>
              </a:rPr>
              <a:t>общенадзорных</a:t>
            </a:r>
            <a:r>
              <a:rPr lang="ru-RU" altLang="ru-RU" sz="2000" dirty="0">
                <a:cs typeface="Arial" panose="020B0604020202020204" pitchFamily="34" charset="0"/>
              </a:rPr>
              <a:t> мероприятий и проведении антикоррупционной экспертизы нормативных правовых актов и их проектов;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F8EEAF6-BB34-B24E-1CE9-EE9A68E0E776}"/>
              </a:ext>
            </a:extLst>
          </p:cNvPr>
          <p:cNvSpPr/>
          <p:nvPr/>
        </p:nvSpPr>
        <p:spPr>
          <a:xfrm>
            <a:off x="4249" y="198163"/>
            <a:ext cx="12192000" cy="755837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" indent="360000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Взаимодействие с прокуратурой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614962" y="2574000"/>
            <a:ext cx="6962075" cy="1327315"/>
          </a:xfrm>
          <a:prstGeom prst="rect">
            <a:avLst/>
          </a:prstGeom>
        </p:spPr>
        <p:txBody>
          <a:bodyPr vert="horz" lIns="113590" tIns="56795" rIns="113590" bIns="56795" rtlCol="0" anchor="ctr">
            <a:noAutofit/>
          </a:bodyPr>
          <a:lstStyle/>
          <a:p>
            <a:pPr algn="ctr">
              <a:lnSpc>
                <a:spcPts val="4319"/>
              </a:lnSpc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82377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CD3CF-F712-65A8-ECA0-AC1115AAF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E7A2DBA-5FD3-3EC0-C21B-553D82C68E7D}"/>
              </a:ext>
            </a:extLst>
          </p:cNvPr>
          <p:cNvSpPr/>
          <p:nvPr/>
        </p:nvSpPr>
        <p:spPr>
          <a:xfrm>
            <a:off x="4249" y="198164"/>
            <a:ext cx="12192000" cy="749588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" indent="360000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Прокурорский надзор: финансовые результаты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B4CFF6D-9D1A-12ED-8987-039F83688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00" y="2066327"/>
            <a:ext cx="5355001" cy="37350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последние пять лет в рамках контроля за расходами прокурорами: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предъявлено в суды более 400 исков об изъятии имущества,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доход государства с коррупционеров взыскано свыше 11 тыс. объектов движимого и недвижимого имущества,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также денежных средств на сумму, превышающую 760 млрд рублей</a:t>
            </a:r>
            <a:endParaRPr lang="ru-RU" dirty="0"/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7883BDE7-B90F-D421-3204-A1407B50F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000" y="2079000"/>
            <a:ext cx="5526625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559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1BCFC0F-6708-4CD7-8040-3CA11CEB9FC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46000" y="1674000"/>
          <a:ext cx="9900000" cy="4307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06896">
                  <a:extLst>
                    <a:ext uri="{9D8B030D-6E8A-4147-A177-3AD203B41FA5}">
                      <a16:colId xmlns:a16="http://schemas.microsoft.com/office/drawing/2014/main" val="668956759"/>
                    </a:ext>
                  </a:extLst>
                </a:gridCol>
                <a:gridCol w="1593104">
                  <a:extLst>
                    <a:ext uri="{9D8B030D-6E8A-4147-A177-3AD203B41FA5}">
                      <a16:colId xmlns:a16="http://schemas.microsoft.com/office/drawing/2014/main" val="2211376683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2400" b="0" dirty="0"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Наименование показателя</a:t>
                      </a:r>
                      <a:endParaRPr lang="ru-RU" sz="2400" b="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2400" b="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 среднем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8784376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2400" b="0" dirty="0"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Выявлено нарушений законов</a:t>
                      </a:r>
                      <a:endParaRPr lang="ru-RU" sz="2400" b="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250 000</a:t>
                      </a:r>
                      <a:endParaRPr lang="ru-RU" sz="24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42456127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2400" b="0" dirty="0"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Принесено протестов</a:t>
                      </a:r>
                      <a:endParaRPr lang="ru-RU" sz="2400" b="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35 000</a:t>
                      </a:r>
                      <a:endParaRPr lang="ru-RU" sz="24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4055089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2400" b="0" dirty="0"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Направлено исков, заявлений в суд</a:t>
                      </a:r>
                      <a:endParaRPr lang="ru-RU" sz="2400" b="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4 500</a:t>
                      </a:r>
                      <a:endParaRPr lang="ru-RU" sz="24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0990939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2400" b="0" dirty="0"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Внесено представлений</a:t>
                      </a:r>
                      <a:endParaRPr lang="ru-RU" sz="2400" b="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65 000</a:t>
                      </a:r>
                      <a:endParaRPr lang="ru-RU" sz="24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1635844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2400" b="0" dirty="0"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Привлечено лиц к дисциплинарной ответственности</a:t>
                      </a:r>
                      <a:endParaRPr lang="ru-RU" sz="2400" b="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60 000</a:t>
                      </a:r>
                      <a:endParaRPr lang="ru-RU" sz="24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4327028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2400" b="0" dirty="0"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По постановлению прокурора привлечено лиц к административной ответственности</a:t>
                      </a:r>
                      <a:endParaRPr lang="ru-RU" sz="2400" b="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7 500</a:t>
                      </a:r>
                      <a:endParaRPr lang="ru-RU" sz="24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1166422"/>
                  </a:ext>
                </a:extLst>
              </a:tr>
              <a:tr h="49276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2400" b="0" dirty="0"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Направлено материалов для решения вопроса об уголовном преследовании </a:t>
                      </a:r>
                      <a:endParaRPr lang="ru-RU" sz="2400" b="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3 508</a:t>
                      </a:r>
                      <a:endParaRPr lang="ru-RU" sz="24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3616582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C012A45-9619-191F-B639-27E1316D682D}"/>
              </a:ext>
            </a:extLst>
          </p:cNvPr>
          <p:cNvSpPr/>
          <p:nvPr/>
        </p:nvSpPr>
        <p:spPr>
          <a:xfrm>
            <a:off x="4249" y="198164"/>
            <a:ext cx="12192000" cy="749588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" indent="360000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Прокурорский надзор</a:t>
            </a:r>
          </a:p>
        </p:txBody>
      </p:sp>
    </p:spTree>
    <p:extLst>
      <p:ext uri="{BB962C8B-B14F-4D97-AF65-F5344CB8AC3E}">
        <p14:creationId xmlns:p14="http://schemas.microsoft.com/office/powerpoint/2010/main" val="2574097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9AEED0E-0D57-4172-817B-937FDF886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00" y="1179000"/>
            <a:ext cx="11295000" cy="5532746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2000" spc="-20" dirty="0">
                <a:ea typeface="Times New Roman" panose="02020603050405020304" pitchFamily="18" charset="0"/>
              </a:rPr>
              <a:t>реализация государственной политики в сфере противодействия коррупции;</a:t>
            </a:r>
            <a:endParaRPr lang="ru-RU" sz="2000" dirty="0"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2000" spc="-20" dirty="0">
                <a:ea typeface="Times New Roman" panose="02020603050405020304" pitchFamily="18" charset="0"/>
              </a:rPr>
              <a:t>своевременное предупреждение средствами прокурорского надзора коррупционных правонарушений, выявление и устранение их причин и условий;</a:t>
            </a:r>
            <a:endParaRPr lang="ru-RU" sz="2000" dirty="0"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ea typeface="Times New Roman" panose="02020603050405020304" pitchFamily="18" charset="0"/>
              </a:rPr>
              <a:t>осуществление эффективного прокурорского надзора за исполнением законодательства о противодействии коррупции, а также за оперативно-розыскной и уголовно-процессуальной деятельности, направленной на выявление, пресечение и расследование коррупционных преступлений;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ea typeface="Times New Roman" panose="02020603050405020304" pitchFamily="18" charset="0"/>
              </a:rPr>
              <a:t>привлечение к предусмотренной законом ответственности лиц, виновных в совершении коррупционных правонарушений;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2000" spc="-20" dirty="0">
                <a:ea typeface="Times New Roman" panose="02020603050405020304" pitchFamily="18" charset="0"/>
              </a:rPr>
              <a:t>защита и восстановление нарушенных в результате коррупционных правонарушений прав, свобод и законных интересов граждан и организаций, охраняемых законом интересов Российской Федерации, субъектов РФ, муниципальных образований в уголовном, гражданском и арбитражном процессах в пределах полномочий, предоставленных законодательством;</a:t>
            </a:r>
            <a:endParaRPr lang="ru-RU" sz="2000" dirty="0"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2000" spc="-10" dirty="0">
                <a:ea typeface="Times New Roman" panose="02020603050405020304" pitchFamily="18" charset="0"/>
              </a:rPr>
              <a:t>возмещение вреда, причиненного коррупционными правонарушениями</a:t>
            </a:r>
            <a:endParaRPr lang="ru-RU" sz="20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F97BD4D-0BBB-ED35-C8D3-47638B90131B}"/>
              </a:ext>
            </a:extLst>
          </p:cNvPr>
          <p:cNvSpPr/>
          <p:nvPr/>
        </p:nvSpPr>
        <p:spPr>
          <a:xfrm>
            <a:off x="0" y="146254"/>
            <a:ext cx="12192000" cy="698522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" indent="360000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Задачи прокуратура в сфере противодействия коррупции</a:t>
            </a:r>
          </a:p>
        </p:txBody>
      </p:sp>
    </p:spTree>
    <p:extLst>
      <p:ext uri="{BB962C8B-B14F-4D97-AF65-F5344CB8AC3E}">
        <p14:creationId xmlns:p14="http://schemas.microsoft.com/office/powerpoint/2010/main" val="999887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idx="1"/>
          </p:nvPr>
        </p:nvSpPr>
        <p:spPr>
          <a:xfrm>
            <a:off x="336000" y="1539000"/>
            <a:ext cx="11250000" cy="4554296"/>
          </a:xfrm>
        </p:spPr>
        <p:txBody>
          <a:bodyPr>
            <a:normAutofit/>
          </a:bodyPr>
          <a:lstStyle/>
          <a:p>
            <a:pPr lvl="1" algn="just">
              <a:lnSpc>
                <a:spcPct val="120000"/>
              </a:lnSpc>
              <a:spcBef>
                <a:spcPct val="250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cs typeface="Arial" panose="020B0604020202020204" pitchFamily="34" charset="0"/>
              </a:rPr>
              <a:t>от 14.01.2021 №</a:t>
            </a:r>
            <a:r>
              <a:rPr lang="en-US" sz="2000" dirty="0">
                <a:cs typeface="Arial" panose="020B0604020202020204" pitchFamily="34" charset="0"/>
              </a:rPr>
              <a:t> 6</a:t>
            </a:r>
            <a:r>
              <a:rPr lang="ru-RU" sz="2000" dirty="0">
                <a:cs typeface="Arial" panose="020B0604020202020204" pitchFamily="34" charset="0"/>
              </a:rPr>
              <a:t> «Об организации прокурорского надзора за исполнением законодательства в сфере закупок»</a:t>
            </a:r>
          </a:p>
          <a:p>
            <a:pPr lvl="1" algn="just">
              <a:lnSpc>
                <a:spcPct val="120000"/>
              </a:lnSpc>
              <a:spcBef>
                <a:spcPct val="25000"/>
              </a:spcBef>
              <a:buFont typeface="Wingdings" panose="05000000000000000000" pitchFamily="2" charset="2"/>
              <a:buChar char="Ø"/>
            </a:pPr>
            <a:r>
              <a:rPr lang="ru-RU" altLang="ru-RU" sz="2000" dirty="0">
                <a:cs typeface="Arial" panose="020B0604020202020204" pitchFamily="34" charset="0"/>
              </a:rPr>
              <a:t>от </a:t>
            </a:r>
            <a:r>
              <a:rPr lang="ru-RU" sz="2000" dirty="0">
                <a:cs typeface="Arial" panose="020B0604020202020204" pitchFamily="34" charset="0"/>
              </a:rPr>
              <a:t>30.07.2021 №</a:t>
            </a:r>
            <a:r>
              <a:rPr lang="en-US" sz="2000" dirty="0">
                <a:cs typeface="Arial" panose="020B0604020202020204" pitchFamily="34" charset="0"/>
              </a:rPr>
              <a:t> 428</a:t>
            </a:r>
            <a:r>
              <a:rPr lang="ru-RU" sz="2000" dirty="0">
                <a:cs typeface="Arial" panose="020B0604020202020204" pitchFamily="34" charset="0"/>
              </a:rPr>
              <a:t> «О формировании и ведении перечня юридических лиц, привлеченных к административной ответственности по статье 19.28 Кодекса Российской Федерации об административных правонарушениях»;</a:t>
            </a:r>
          </a:p>
          <a:p>
            <a:pPr lvl="1" algn="just">
              <a:lnSpc>
                <a:spcPct val="120000"/>
              </a:lnSpc>
              <a:spcBef>
                <a:spcPct val="250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cs typeface="Arial" panose="020B0604020202020204" pitchFamily="34" charset="0"/>
              </a:rPr>
              <a:t>от 15.09.2021 № 532 «Об организации исполнения Национального плана противодействия коррупции на 2021 - 2024 годы»;</a:t>
            </a:r>
          </a:p>
          <a:p>
            <a:pPr lvl="1" algn="just">
              <a:lnSpc>
                <a:spcPct val="120000"/>
              </a:lnSpc>
              <a:spcBef>
                <a:spcPct val="250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cs typeface="Arial" panose="020B0604020202020204" pitchFamily="34" charset="0"/>
              </a:rPr>
              <a:t>от 10.10.2022 № 581 «Об осуществлении прокурорского надзора и реализации прокурорами иных полномочий в сфере противодействия коррупции» </a:t>
            </a:r>
          </a:p>
          <a:p>
            <a:pPr lvl="1" algn="just">
              <a:lnSpc>
                <a:spcPct val="120000"/>
              </a:lnSpc>
              <a:spcBef>
                <a:spcPct val="250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cs typeface="Arial" panose="020B0604020202020204" pitchFamily="34" charset="0"/>
              </a:rPr>
              <a:t>«Положение об управлении по надзору за исполнением законодательства о противодействии коррупции» (утв. Генпрокуратурой России 26.12.2022 № плж-86-62-22)</a:t>
            </a:r>
            <a:endParaRPr lang="ru-RU" altLang="ru-RU" sz="18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82DE95B-66FF-A90B-78B9-2A9200D62041}"/>
              </a:ext>
            </a:extLst>
          </p:cNvPr>
          <p:cNvSpPr/>
          <p:nvPr/>
        </p:nvSpPr>
        <p:spPr>
          <a:xfrm>
            <a:off x="0" y="146253"/>
            <a:ext cx="12192000" cy="1007765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" indent="360000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Приказы Генерального прокурора РФ в сфере противодействия коррупции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(более 60)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idx="1"/>
          </p:nvPr>
        </p:nvSpPr>
        <p:spPr>
          <a:xfrm>
            <a:off x="763500" y="1854000"/>
            <a:ext cx="10665000" cy="352839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altLang="ru-RU" sz="2000" dirty="0"/>
              <a:t>	</a:t>
            </a:r>
            <a:r>
              <a:rPr lang="ru-RU" altLang="ru-RU" sz="2400" dirty="0">
                <a:cs typeface="Arial" panose="020B0604020202020204" pitchFamily="34" charset="0"/>
              </a:rPr>
              <a:t>В 2007 г. создано самостоятельное структурное подразделение Генеральной прокуратуры Российской Федерации: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altLang="ru-RU" sz="2400" dirty="0">
                <a:cs typeface="Arial" panose="020B0604020202020204" pitchFamily="34" charset="0"/>
              </a:rPr>
              <a:t>	</a:t>
            </a:r>
            <a:r>
              <a:rPr lang="ru-RU" altLang="ru-RU" sz="2400" dirty="0">
                <a:solidFill>
                  <a:srgbClr val="002060"/>
                </a:solidFill>
                <a:cs typeface="Arial" panose="020B0604020202020204" pitchFamily="34" charset="0"/>
              </a:rPr>
              <a:t>Управление по надзору за исполнением законодательства о противодействии коррупции 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ru-RU" altLang="ru-RU" sz="2400" dirty="0"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altLang="ru-RU" sz="2400" dirty="0">
                <a:cs typeface="Arial" panose="020B0604020202020204" pitchFamily="34" charset="0"/>
              </a:rPr>
              <a:t>	Подразделения (отделы) с аналогичной компетенцией образованы в структуре прокуратур субъектов Российской Федерации и приравненных к ним прокуратур, а также в Главной военной прокуратуре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A6203C2-B0E0-890D-48B6-07BE14D4EDC8}"/>
              </a:ext>
            </a:extLst>
          </p:cNvPr>
          <p:cNvSpPr/>
          <p:nvPr/>
        </p:nvSpPr>
        <p:spPr>
          <a:xfrm>
            <a:off x="4249" y="198163"/>
            <a:ext cx="12192000" cy="1007765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" indent="360000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по надзору за исполнением законодательства о противодействии коррупции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idx="1"/>
          </p:nvPr>
        </p:nvSpPr>
        <p:spPr>
          <a:xfrm>
            <a:off x="966000" y="1719000"/>
            <a:ext cx="10440000" cy="4525963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2000" dirty="0">
                <a:cs typeface="Arial" panose="020B0604020202020204" pitchFamily="34" charset="0"/>
              </a:rPr>
              <a:t>осуществление прокурорского надзора за исполнением законодательства о противодействии коррупции, включая надзор за исполнением законодательства в части соблюдения установленных антикоррупционных запретов и ограничений;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2000" dirty="0">
                <a:cs typeface="Arial" panose="020B0604020202020204" pitchFamily="34" charset="0"/>
              </a:rPr>
              <a:t>проведение антикоррупционной экспертизы нормативных правовых актов (и их проектов), издаваемых органами государственной власти и органами местного самоуправления;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2000" dirty="0">
                <a:cs typeface="Arial" panose="020B0604020202020204" pitchFamily="34" charset="0"/>
              </a:rPr>
              <a:t>во взаимодействии с другими подразделениями осуществление надзора за исполнением антимонопольного, бюджетного законодательства, законов об использовании государственного и муниципального имущества, о размещении заказов на поставки товаров и услуг, о противодействии легализации (отмыванию) доходов, полученных преступным путем, и в ряде других сфер в разрезе коррупционных проявлений;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9E51458-2477-9F9A-BE1B-6452907ED254}"/>
              </a:ext>
            </a:extLst>
          </p:cNvPr>
          <p:cNvSpPr/>
          <p:nvPr/>
        </p:nvSpPr>
        <p:spPr>
          <a:xfrm>
            <a:off x="4249" y="198163"/>
            <a:ext cx="12192000" cy="710837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" indent="360000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Полномочия прокуроров в сфере противодействия коррупции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5449</TotalTime>
  <Words>3131</Words>
  <Application>Microsoft Office PowerPoint</Application>
  <PresentationFormat>Широкоэкранный</PresentationFormat>
  <Paragraphs>242</Paragraphs>
  <Slides>38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8" baseType="lpstr">
      <vt:lpstr>-apple-system</vt:lpstr>
      <vt:lpstr>Arial</vt:lpstr>
      <vt:lpstr>Calibri</vt:lpstr>
      <vt:lpstr>Calibri Light</vt:lpstr>
      <vt:lpstr>RussianRail G Pro Extended</vt:lpstr>
      <vt:lpstr>Tahoma</vt:lpstr>
      <vt:lpstr>Times New Roman</vt:lpstr>
      <vt:lpstr>Verdana</vt:lpstr>
      <vt:lpstr>Wingdings</vt:lpstr>
      <vt:lpstr>Тема Office</vt:lpstr>
      <vt:lpstr>Илий Сергей Кириллович кандидат юридических наук, доцент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Nadya Kudar</dc:creator>
  <cp:lastModifiedBy>User</cp:lastModifiedBy>
  <cp:revision>176</cp:revision>
  <dcterms:created xsi:type="dcterms:W3CDTF">2021-03-11T20:29:04Z</dcterms:created>
  <dcterms:modified xsi:type="dcterms:W3CDTF">2025-03-18T10:03:13Z</dcterms:modified>
</cp:coreProperties>
</file>